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84" r:id="rId4"/>
    <p:sldId id="259" r:id="rId5"/>
    <p:sldId id="290" r:id="rId6"/>
    <p:sldId id="301" r:id="rId7"/>
    <p:sldId id="263" r:id="rId8"/>
    <p:sldId id="267" r:id="rId9"/>
    <p:sldId id="264" r:id="rId10"/>
    <p:sldId id="302" r:id="rId11"/>
    <p:sldId id="303" r:id="rId12"/>
    <p:sldId id="304" r:id="rId13"/>
    <p:sldId id="268" r:id="rId14"/>
    <p:sldId id="305" r:id="rId15"/>
    <p:sldId id="306" r:id="rId16"/>
    <p:sldId id="307" r:id="rId17"/>
    <p:sldId id="308" r:id="rId18"/>
    <p:sldId id="272" r:id="rId19"/>
    <p:sldId id="293" r:id="rId20"/>
    <p:sldId id="281" r:id="rId21"/>
  </p:sldIdLst>
  <p:sldSz cx="9144000" cy="5143500" type="screen16x9"/>
  <p:notesSz cx="6858000" cy="9144000"/>
  <p:custDataLst>
    <p:tags r:id="rId23"/>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AE9"/>
    <a:srgbClr val="FCFCFC"/>
    <a:srgbClr val="CCD0D1"/>
    <a:srgbClr val="D7D9E1"/>
    <a:srgbClr val="D5D8E3"/>
    <a:srgbClr val="DADBDE"/>
    <a:srgbClr val="D9DDE7"/>
    <a:srgbClr val="ECECEC"/>
    <a:srgbClr val="E2E2E2"/>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06" autoAdjust="0"/>
    <p:restoredTop sz="94660"/>
  </p:normalViewPr>
  <p:slideViewPr>
    <p:cSldViewPr>
      <p:cViewPr varScale="1">
        <p:scale>
          <a:sx n="137" d="100"/>
          <a:sy n="137" d="100"/>
        </p:scale>
        <p:origin x="1074" y="114"/>
      </p:cViewPr>
      <p:guideLst>
        <p:guide orient="horz" pos="1620"/>
        <p:guide pos="2880"/>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3B58EF-4ABD-40F4-ACA4-FE81D742E6DD}" type="datetimeFigureOut">
              <a:rPr lang="zh-CN" altLang="en-US" smtClean="0"/>
              <a:t>2024/3/12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FC198-2D83-4DFC-8CDD-7D23AF44D411}" type="slidenum">
              <a:rPr lang="zh-CN" altLang="en-US" smtClean="0"/>
              <a:t>‹#›</a:t>
            </a:fld>
            <a:endParaRPr lang="zh-CN" altLang="en-US"/>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a:p>
        </p:txBody>
      </p:sp>
    </p:spTree>
    <p:extLst>
      <p:ext uri="{BB962C8B-B14F-4D97-AF65-F5344CB8AC3E}">
        <p14:creationId xmlns:p14="http://schemas.microsoft.com/office/powerpoint/2010/main" val="995415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a:t>
            </a:fld>
            <a:endParaRPr lang="zh-CN" altLang="en-US"/>
          </a:p>
        </p:txBody>
      </p:sp>
    </p:spTree>
    <p:extLst>
      <p:ext uri="{BB962C8B-B14F-4D97-AF65-F5344CB8AC3E}">
        <p14:creationId xmlns:p14="http://schemas.microsoft.com/office/powerpoint/2010/main" val="334947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a:t>
            </a:fld>
            <a:endParaRPr lang="zh-CN" altLang="en-US"/>
          </a:p>
        </p:txBody>
      </p:sp>
    </p:spTree>
    <p:extLst>
      <p:ext uri="{BB962C8B-B14F-4D97-AF65-F5344CB8AC3E}">
        <p14:creationId xmlns:p14="http://schemas.microsoft.com/office/powerpoint/2010/main" val="3458945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12</a:t>
            </a:fld>
            <a:endParaRPr lang="zh-CN" altLang="en-US"/>
          </a:p>
        </p:txBody>
      </p:sp>
    </p:spTree>
    <p:extLst>
      <p:ext uri="{BB962C8B-B14F-4D97-AF65-F5344CB8AC3E}">
        <p14:creationId xmlns:p14="http://schemas.microsoft.com/office/powerpoint/2010/main" val="3196215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13</a:t>
            </a:fld>
            <a:endParaRPr lang="zh-CN" altLang="en-US"/>
          </a:p>
        </p:txBody>
      </p:sp>
    </p:spTree>
    <p:extLst>
      <p:ext uri="{BB962C8B-B14F-4D97-AF65-F5344CB8AC3E}">
        <p14:creationId xmlns:p14="http://schemas.microsoft.com/office/powerpoint/2010/main" val="1226006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14</a:t>
            </a:fld>
            <a:endParaRPr lang="zh-CN" altLang="en-US"/>
          </a:p>
        </p:txBody>
      </p:sp>
    </p:spTree>
    <p:extLst>
      <p:ext uri="{BB962C8B-B14F-4D97-AF65-F5344CB8AC3E}">
        <p14:creationId xmlns:p14="http://schemas.microsoft.com/office/powerpoint/2010/main" val="1060309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15</a:t>
            </a:fld>
            <a:endParaRPr lang="zh-CN" altLang="en-US"/>
          </a:p>
        </p:txBody>
      </p:sp>
    </p:spTree>
    <p:extLst>
      <p:ext uri="{BB962C8B-B14F-4D97-AF65-F5344CB8AC3E}">
        <p14:creationId xmlns:p14="http://schemas.microsoft.com/office/powerpoint/2010/main" val="98304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16</a:t>
            </a:fld>
            <a:endParaRPr lang="zh-CN" altLang="en-US"/>
          </a:p>
        </p:txBody>
      </p:sp>
    </p:spTree>
    <p:extLst>
      <p:ext uri="{BB962C8B-B14F-4D97-AF65-F5344CB8AC3E}">
        <p14:creationId xmlns:p14="http://schemas.microsoft.com/office/powerpoint/2010/main" val="1530777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17</a:t>
            </a:fld>
            <a:endParaRPr lang="zh-CN" altLang="en-US"/>
          </a:p>
        </p:txBody>
      </p:sp>
    </p:spTree>
    <p:extLst>
      <p:ext uri="{BB962C8B-B14F-4D97-AF65-F5344CB8AC3E}">
        <p14:creationId xmlns:p14="http://schemas.microsoft.com/office/powerpoint/2010/main" val="433732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18</a:t>
            </a:fld>
            <a:endParaRPr lang="zh-CN" altLang="en-US"/>
          </a:p>
        </p:txBody>
      </p:sp>
    </p:spTree>
    <p:extLst>
      <p:ext uri="{BB962C8B-B14F-4D97-AF65-F5344CB8AC3E}">
        <p14:creationId xmlns:p14="http://schemas.microsoft.com/office/powerpoint/2010/main" val="1491039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19</a:t>
            </a:fld>
            <a:endParaRPr lang="zh-CN" altLang="en-US"/>
          </a:p>
        </p:txBody>
      </p:sp>
    </p:spTree>
    <p:extLst>
      <p:ext uri="{BB962C8B-B14F-4D97-AF65-F5344CB8AC3E}">
        <p14:creationId xmlns:p14="http://schemas.microsoft.com/office/powerpoint/2010/main" val="4155975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a:t>
            </a:fld>
            <a:endParaRPr lang="zh-CN" altLang="en-US"/>
          </a:p>
        </p:txBody>
      </p:sp>
    </p:spTree>
    <p:extLst>
      <p:ext uri="{BB962C8B-B14F-4D97-AF65-F5344CB8AC3E}">
        <p14:creationId xmlns:p14="http://schemas.microsoft.com/office/powerpoint/2010/main" val="1813946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20</a:t>
            </a:fld>
            <a:endParaRPr lang="zh-CN" altLang="en-US"/>
          </a:p>
        </p:txBody>
      </p:sp>
    </p:spTree>
    <p:extLst>
      <p:ext uri="{BB962C8B-B14F-4D97-AF65-F5344CB8AC3E}">
        <p14:creationId xmlns:p14="http://schemas.microsoft.com/office/powerpoint/2010/main" val="644938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a:p>
        </p:txBody>
      </p:sp>
    </p:spTree>
    <p:extLst>
      <p:ext uri="{BB962C8B-B14F-4D97-AF65-F5344CB8AC3E}">
        <p14:creationId xmlns:p14="http://schemas.microsoft.com/office/powerpoint/2010/main" val="147381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a:t>
            </a:fld>
            <a:endParaRPr lang="zh-CN" altLang="en-US"/>
          </a:p>
        </p:txBody>
      </p:sp>
    </p:spTree>
    <p:extLst>
      <p:ext uri="{BB962C8B-B14F-4D97-AF65-F5344CB8AC3E}">
        <p14:creationId xmlns:p14="http://schemas.microsoft.com/office/powerpoint/2010/main" val="2966496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a:t>
            </a:fld>
            <a:endParaRPr lang="zh-CN" altLang="en-US"/>
          </a:p>
        </p:txBody>
      </p:sp>
    </p:spTree>
    <p:extLst>
      <p:ext uri="{BB962C8B-B14F-4D97-AF65-F5344CB8AC3E}">
        <p14:creationId xmlns:p14="http://schemas.microsoft.com/office/powerpoint/2010/main" val="1027110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a:t>
            </a:fld>
            <a:endParaRPr lang="zh-CN" altLang="en-US"/>
          </a:p>
        </p:txBody>
      </p:sp>
    </p:spTree>
    <p:extLst>
      <p:ext uri="{BB962C8B-B14F-4D97-AF65-F5344CB8AC3E}">
        <p14:creationId xmlns:p14="http://schemas.microsoft.com/office/powerpoint/2010/main" val="1847812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7</a:t>
            </a:fld>
            <a:endParaRPr lang="zh-CN" altLang="en-US"/>
          </a:p>
        </p:txBody>
      </p:sp>
    </p:spTree>
    <p:extLst>
      <p:ext uri="{BB962C8B-B14F-4D97-AF65-F5344CB8AC3E}">
        <p14:creationId xmlns:p14="http://schemas.microsoft.com/office/powerpoint/2010/main" val="1440179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8</a:t>
            </a:fld>
            <a:endParaRPr lang="zh-CN" altLang="en-US"/>
          </a:p>
        </p:txBody>
      </p:sp>
    </p:spTree>
    <p:extLst>
      <p:ext uri="{BB962C8B-B14F-4D97-AF65-F5344CB8AC3E}">
        <p14:creationId xmlns:p14="http://schemas.microsoft.com/office/powerpoint/2010/main" val="210427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9</a:t>
            </a:fld>
            <a:endParaRPr lang="zh-CN" altLang="en-US"/>
          </a:p>
        </p:txBody>
      </p:sp>
    </p:spTree>
    <p:extLst>
      <p:ext uri="{BB962C8B-B14F-4D97-AF65-F5344CB8AC3E}">
        <p14:creationId xmlns:p14="http://schemas.microsoft.com/office/powerpoint/2010/main" val="703218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pPr>
                <a:defRPr/>
              </a:pPr>
              <a:t>2024/3/12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pPr>
                <a:defRPr/>
              </a:pPr>
              <a:t>‹#›</a:t>
            </a:fld>
            <a:endParaRPr lang="zh-CN" altLang="en-US"/>
          </a:p>
        </p:txBody>
      </p:sp>
    </p:spTree>
    <p:extLst>
      <p:ext uri="{BB962C8B-B14F-4D97-AF65-F5344CB8AC3E}">
        <p14:creationId xmlns:p14="http://schemas.microsoft.com/office/powerpoint/2010/main" val="2086661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pPr>
                <a:defRPr/>
              </a:pPr>
              <a:t>2024/3/12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pPr>
                <a:defRPr/>
              </a:pPr>
              <a:t>‹#›</a:t>
            </a:fld>
            <a:endParaRPr lang="zh-CN" altLang="en-US"/>
          </a:p>
        </p:txBody>
      </p:sp>
    </p:spTree>
    <p:extLst>
      <p:ext uri="{BB962C8B-B14F-4D97-AF65-F5344CB8AC3E}">
        <p14:creationId xmlns:p14="http://schemas.microsoft.com/office/powerpoint/2010/main" val="2961131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pPr>
                <a:defRPr/>
              </a:pPr>
              <a:t>2024/3/12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pPr>
                <a:defRPr/>
              </a:pPr>
              <a:t>‹#›</a:t>
            </a:fld>
            <a:endParaRPr lang="zh-CN" altLang="en-US"/>
          </a:p>
        </p:txBody>
      </p:sp>
    </p:spTree>
    <p:extLst>
      <p:ext uri="{BB962C8B-B14F-4D97-AF65-F5344CB8AC3E}">
        <p14:creationId xmlns:p14="http://schemas.microsoft.com/office/powerpoint/2010/main" val="3015735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606008" y="123478"/>
            <a:ext cx="2741856" cy="277143"/>
          </a:xfrm>
        </p:spPr>
        <p:txBody>
          <a:bodyPr/>
          <a:lstStyle>
            <a:lvl1pPr algn="l">
              <a:defRPr sz="1600" b="0">
                <a:solidFill>
                  <a:schemeClr val="bg1"/>
                </a:solidFill>
                <a:latin typeface="微软雅黑" pitchFamily="34" charset="-122"/>
                <a:ea typeface="微软雅黑" pitchFamily="34" charset="-122"/>
              </a:defRPr>
            </a:lvl1pPr>
          </a:lstStyle>
          <a:p>
            <a:r>
              <a:rPr lang="zh-CN" altLang="en-US" dirty="0"/>
              <a:t>单击此处编辑母版标题样式</a:t>
            </a:r>
          </a:p>
        </p:txBody>
      </p:sp>
      <p:sp>
        <p:nvSpPr>
          <p:cNvPr id="4" name="矩形 3"/>
          <p:cNvSpPr/>
          <p:nvPr userDrawn="1"/>
        </p:nvSpPr>
        <p:spPr>
          <a:xfrm>
            <a:off x="0" y="449610"/>
            <a:ext cx="9144000" cy="469389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离页连接符 20"/>
          <p:cNvSpPr/>
          <p:nvPr userDrawn="1"/>
        </p:nvSpPr>
        <p:spPr>
          <a:xfrm>
            <a:off x="213424" y="-1"/>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7021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pPr>
                <a:defRPr/>
              </a:pPr>
              <a:t>2024/3/12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pPr>
                <a:defRPr/>
              </a:pPr>
              <a:t>‹#›</a:t>
            </a:fld>
            <a:endParaRPr lang="zh-CN" altLang="en-US"/>
          </a:p>
        </p:txBody>
      </p:sp>
    </p:spTree>
    <p:extLst>
      <p:ext uri="{BB962C8B-B14F-4D97-AF65-F5344CB8AC3E}">
        <p14:creationId xmlns:p14="http://schemas.microsoft.com/office/powerpoint/2010/main" val="1876076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pPr>
                <a:defRPr/>
              </a:pPr>
              <a:t>2024/3/12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pPr>
                <a:defRPr/>
              </a:pPr>
              <a:t>‹#›</a:t>
            </a:fld>
            <a:endParaRPr lang="zh-CN" altLang="en-US"/>
          </a:p>
        </p:txBody>
      </p:sp>
    </p:spTree>
    <p:extLst>
      <p:ext uri="{BB962C8B-B14F-4D97-AF65-F5344CB8AC3E}">
        <p14:creationId xmlns:p14="http://schemas.microsoft.com/office/powerpoint/2010/main" val="1561664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pPr>
                <a:defRPr/>
              </a:pPr>
              <a:t>2024/3/12</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pPr>
                <a:defRPr/>
              </a:pPr>
              <a:t>‹#›</a:t>
            </a:fld>
            <a:endParaRPr lang="zh-CN" altLang="en-US"/>
          </a:p>
        </p:txBody>
      </p:sp>
    </p:spTree>
    <p:extLst>
      <p:ext uri="{BB962C8B-B14F-4D97-AF65-F5344CB8AC3E}">
        <p14:creationId xmlns:p14="http://schemas.microsoft.com/office/powerpoint/2010/main" val="20229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pPr>
                <a:defRPr/>
              </a:pPr>
              <a:t>2024/3/12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pPr>
                <a:defRPr/>
              </a:pPr>
              <a:t>‹#›</a:t>
            </a:fld>
            <a:endParaRPr lang="zh-CN" altLang="en-US"/>
          </a:p>
        </p:txBody>
      </p:sp>
    </p:spTree>
    <p:extLst>
      <p:ext uri="{BB962C8B-B14F-4D97-AF65-F5344CB8AC3E}">
        <p14:creationId xmlns:p14="http://schemas.microsoft.com/office/powerpoint/2010/main" val="475662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pPr>
                <a:defRPr/>
              </a:pPr>
              <a:t>2024/3/12</a:t>
            </a:fld>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pPr>
                <a:defRPr/>
              </a:pPr>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6" name="矩形 5"/>
          <p:cNvSpPr/>
          <p:nvPr userDrawn="1"/>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7"/>
          <p:cNvSpPr>
            <a:spLocks noChangeArrowheads="1"/>
          </p:cNvSpPr>
          <p:nvPr userDrawn="1"/>
        </p:nvSpPr>
        <p:spPr bwMode="auto">
          <a:xfrm>
            <a:off x="2491740" y="607789"/>
            <a:ext cx="41605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a:solidFill>
                  <a:schemeClr val="accent1">
                    <a:lumMod val="20000"/>
                    <a:lumOff val="80000"/>
                  </a:schemeClr>
                </a:solidFill>
                <a:latin typeface="Swis721 Th BT" pitchFamily="34" charset="0"/>
                <a:ea typeface="微软雅黑" pitchFamily="34" charset="-122"/>
                <a:cs typeface="LilyUPC" pitchFamily="34" charset="-34"/>
                <a:sym typeface="微软雅黑" pitchFamily="34" charset="-122"/>
              </a:rPr>
              <a:t>THE BUSENESS PLAN</a:t>
            </a:r>
            <a:endParaRPr lang="zh-CN" altLang="en-US" sz="2000" dirty="0">
              <a:solidFill>
                <a:schemeClr val="accent1">
                  <a:lumMod val="20000"/>
                  <a:lumOff val="80000"/>
                </a:schemeClr>
              </a:solidFill>
              <a:latin typeface="Swis721 Th BT" pitchFamily="34" charset="0"/>
              <a:ea typeface="微软雅黑" pitchFamily="34" charset="-122"/>
              <a:cs typeface="LilyUPC" pitchFamily="34" charset="-34"/>
              <a:sym typeface="微软雅黑" pitchFamily="34" charset="-122"/>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15271" y="197982"/>
            <a:ext cx="913458" cy="280266"/>
          </a:xfrm>
          <a:prstGeom prst="rect">
            <a:avLst/>
          </a:prstGeom>
        </p:spPr>
      </p:pic>
    </p:spTree>
    <p:extLst>
      <p:ext uri="{BB962C8B-B14F-4D97-AF65-F5344CB8AC3E}">
        <p14:creationId xmlns:p14="http://schemas.microsoft.com/office/powerpoint/2010/main" val="1171751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pPr>
                <a:defRPr/>
              </a:pPr>
              <a:t>2024/3/12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pPr>
                <a:defRPr/>
              </a:pPr>
              <a:t>‹#›</a:t>
            </a:fld>
            <a:endParaRPr lang="zh-CN" altLang="en-US"/>
          </a:p>
        </p:txBody>
      </p:sp>
    </p:spTree>
    <p:extLst>
      <p:ext uri="{BB962C8B-B14F-4D97-AF65-F5344CB8AC3E}">
        <p14:creationId xmlns:p14="http://schemas.microsoft.com/office/powerpoint/2010/main" val="4154850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pPr>
                <a:defRPr/>
              </a:pPr>
              <a:t>2024/3/12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pPr>
                <a:defRPr/>
              </a:pPr>
              <a:t>‹#›</a:t>
            </a:fld>
            <a:endParaRPr lang="zh-CN" altLang="en-US"/>
          </a:p>
        </p:txBody>
      </p:sp>
    </p:spTree>
    <p:extLst>
      <p:ext uri="{BB962C8B-B14F-4D97-AF65-F5344CB8AC3E}">
        <p14:creationId xmlns:p14="http://schemas.microsoft.com/office/powerpoint/2010/main" val="1684016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A76A6C-E1BF-41A9-90D8-1F55C472F0D3}" type="datetimeFigureOut">
              <a:rPr lang="zh-CN" altLang="en-US"/>
              <a:pPr>
                <a:defRPr/>
              </a:pPr>
              <a:t>2024/3/12</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4AC6EAE7-8652-497A-B0B9-2516C5BD65F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1" y="0"/>
            <a:ext cx="9274221" cy="5143498"/>
          </a:xfrm>
          <a:prstGeom prst="rect">
            <a:avLst/>
          </a:prstGeom>
        </p:spPr>
      </p:pic>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10128"/>
            <a:ext cx="9252520" cy="183337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7854"/>
            <a:ext cx="9252520" cy="1636776"/>
          </a:xfrm>
          <a:prstGeom prst="rect">
            <a:avLst/>
          </a:prstGeom>
        </p:spPr>
      </p:pic>
      <p:pic>
        <p:nvPicPr>
          <p:cNvPr id="6" name="图片 5"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01" y="3300784"/>
            <a:ext cx="9144000" cy="1833372"/>
          </a:xfrm>
          <a:prstGeom prst="rect">
            <a:avLst/>
          </a:prstGeom>
        </p:spPr>
      </p:pic>
      <p:sp>
        <p:nvSpPr>
          <p:cNvPr id="4" name="TextBox 7"/>
          <p:cNvSpPr>
            <a:spLocks noChangeArrowheads="1"/>
          </p:cNvSpPr>
          <p:nvPr/>
        </p:nvSpPr>
        <p:spPr bwMode="auto">
          <a:xfrm>
            <a:off x="4139952" y="3363838"/>
            <a:ext cx="43924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en-US" altLang="zh-CN" sz="1200" b="1" dirty="0">
                <a:solidFill>
                  <a:schemeClr val="accent2">
                    <a:lumMod val="60000"/>
                    <a:lumOff val="40000"/>
                  </a:schemeClr>
                </a:solidFill>
                <a:latin typeface="微软雅黑" pitchFamily="34" charset="-122"/>
                <a:ea typeface="微软雅黑" pitchFamily="34" charset="-122"/>
                <a:sym typeface="微软雅黑" pitchFamily="34" charset="-122"/>
              </a:rPr>
              <a:t>Multimodal psychiatric disease identification technology</a:t>
            </a:r>
            <a:endParaRPr lang="zh-CN" altLang="en-US" sz="1200" b="1" dirty="0">
              <a:solidFill>
                <a:schemeClr val="accent2">
                  <a:lumMod val="60000"/>
                  <a:lumOff val="40000"/>
                </a:schemeClr>
              </a:solidFill>
              <a:latin typeface="微软雅黑" pitchFamily="34" charset="-122"/>
              <a:ea typeface="微软雅黑" pitchFamily="34" charset="-122"/>
              <a:sym typeface="微软雅黑" pitchFamily="34" charset="-122"/>
            </a:endParaRPr>
          </a:p>
        </p:txBody>
      </p:sp>
      <p:sp>
        <p:nvSpPr>
          <p:cNvPr id="5" name="TextBox 7"/>
          <p:cNvSpPr>
            <a:spLocks noChangeArrowheads="1"/>
          </p:cNvSpPr>
          <p:nvPr/>
        </p:nvSpPr>
        <p:spPr bwMode="auto">
          <a:xfrm>
            <a:off x="2555776" y="2355726"/>
            <a:ext cx="496855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4000" b="1" dirty="0">
                <a:solidFill>
                  <a:schemeClr val="bg1"/>
                </a:solidFill>
                <a:latin typeface="微软雅黑" pitchFamily="34" charset="-122"/>
                <a:ea typeface="微软雅黑" pitchFamily="34" charset="-122"/>
                <a:sym typeface="微软雅黑" pitchFamily="34" charset="-122"/>
              </a:rPr>
              <a:t>多模态精神疾病识别</a:t>
            </a:r>
          </a:p>
        </p:txBody>
      </p:sp>
      <p:sp>
        <p:nvSpPr>
          <p:cNvPr id="8" name="TextBox 7"/>
          <p:cNvSpPr>
            <a:spLocks noChangeArrowheads="1"/>
          </p:cNvSpPr>
          <p:nvPr/>
        </p:nvSpPr>
        <p:spPr bwMode="auto">
          <a:xfrm>
            <a:off x="2555776" y="1707654"/>
            <a:ext cx="496855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en-US" altLang="zh-CN" sz="4000" dirty="0">
                <a:solidFill>
                  <a:schemeClr val="accent2">
                    <a:lumMod val="60000"/>
                    <a:lumOff val="40000"/>
                  </a:schemeClr>
                </a:solidFill>
                <a:latin typeface="LilyUPC" pitchFamily="34" charset="-34"/>
                <a:ea typeface="微软雅黑" pitchFamily="34" charset="-122"/>
                <a:cs typeface="LilyUPC" pitchFamily="34" charset="-34"/>
                <a:sym typeface="微软雅黑" pitchFamily="34" charset="-122"/>
              </a:rPr>
              <a:t>Multimodal</a:t>
            </a:r>
            <a:endParaRPr lang="zh-CN" altLang="en-US" sz="4000" dirty="0">
              <a:solidFill>
                <a:schemeClr val="accent2">
                  <a:lumMod val="60000"/>
                  <a:lumOff val="40000"/>
                </a:schemeClr>
              </a:solidFill>
              <a:latin typeface="LilyUPC" pitchFamily="34" charset="-34"/>
              <a:ea typeface="微软雅黑" pitchFamily="34" charset="-122"/>
              <a:cs typeface="LilyUPC" pitchFamily="34" charset="-34"/>
              <a:sym typeface="微软雅黑" pitchFamily="34" charset="-122"/>
            </a:endParaRPr>
          </a:p>
        </p:txBody>
      </p:sp>
      <p:sp>
        <p:nvSpPr>
          <p:cNvPr id="9" name="椭圆 8"/>
          <p:cNvSpPr/>
          <p:nvPr/>
        </p:nvSpPr>
        <p:spPr>
          <a:xfrm>
            <a:off x="5076056" y="-30857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8520" y="3300784"/>
            <a:ext cx="9144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83772" y="3300784"/>
            <a:ext cx="3819668"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2502645" y="2929851"/>
            <a:ext cx="1620958" cy="344325"/>
          </a:xfrm>
          <a:prstGeom prst="rect">
            <a:avLst/>
          </a:prstGeom>
        </p:spPr>
        <p:txBody>
          <a:bodyPr wrap="none">
            <a:spAutoFit/>
          </a:bodyPr>
          <a:lstStyle/>
          <a:p>
            <a:pPr marL="342900" lvl="0" indent="-342900" algn="ctr" fontAlgn="base">
              <a:lnSpc>
                <a:spcPct val="110000"/>
              </a:lnSpc>
              <a:spcBef>
                <a:spcPct val="0"/>
              </a:spcBef>
              <a:spcAft>
                <a:spcPct val="0"/>
              </a:spcAft>
            </a:pPr>
            <a:r>
              <a:rPr lang="zh-CN" altLang="en-US" sz="1600" kern="0" dirty="0">
                <a:solidFill>
                  <a:schemeClr val="bg1"/>
                </a:solidFill>
                <a:latin typeface="微软雅黑" panose="020B0503020204020204" pitchFamily="34" charset="-122"/>
                <a:ea typeface="微软雅黑" panose="020B0503020204020204" pitchFamily="34" charset="-122"/>
              </a:rPr>
              <a:t>汇报人：冯一航</a:t>
            </a:r>
            <a:endParaRPr lang="en-US" altLang="zh-CN" sz="1600" kern="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38" presetClass="entr" presetSubtype="0" accel="50000" fill="hold" grpId="0" nodeType="withEffect">
                                  <p:stCondLst>
                                    <p:cond delay="0"/>
                                  </p:stCondLst>
                                  <p:iterate type="lt">
                                    <p:tmPct val="50000"/>
                                  </p:iterate>
                                  <p:childTnLst>
                                    <p:set>
                                      <p:cBhvr>
                                        <p:cTn id="19" dur="1" fill="hold">
                                          <p:stCondLst>
                                            <p:cond delay="0"/>
                                          </p:stCondLst>
                                        </p:cTn>
                                        <p:tgtEl>
                                          <p:spTgt spid="8"/>
                                        </p:tgtEl>
                                        <p:attrNameLst>
                                          <p:attrName>style.visibility</p:attrName>
                                        </p:attrNameLst>
                                      </p:cBhvr>
                                      <p:to>
                                        <p:strVal val="visible"/>
                                      </p:to>
                                    </p:set>
                                    <p:set>
                                      <p:cBhvr>
                                        <p:cTn id="20" dur="114" fill="hold">
                                          <p:stCondLst>
                                            <p:cond delay="0"/>
                                          </p:stCondLst>
                                        </p:cTn>
                                        <p:tgtEl>
                                          <p:spTgt spid="8"/>
                                        </p:tgtEl>
                                        <p:attrNameLst>
                                          <p:attrName>style.rotation</p:attrName>
                                        </p:attrNameLst>
                                      </p:cBhvr>
                                      <p:to>
                                        <p:strVal val="-45.0"/>
                                      </p:to>
                                    </p:set>
                                    <p:anim calcmode="lin" valueType="num">
                                      <p:cBhvr>
                                        <p:cTn id="21" dur="114" fill="hold">
                                          <p:stCondLst>
                                            <p:cond delay="114"/>
                                          </p:stCondLst>
                                        </p:cTn>
                                        <p:tgtEl>
                                          <p:spTgt spid="8"/>
                                        </p:tgtEl>
                                        <p:attrNameLst>
                                          <p:attrName>style.rotation</p:attrName>
                                        </p:attrNameLst>
                                      </p:cBhvr>
                                      <p:tavLst>
                                        <p:tav tm="0">
                                          <p:val>
                                            <p:fltVal val="-45"/>
                                          </p:val>
                                        </p:tav>
                                        <p:tav tm="69900">
                                          <p:val>
                                            <p:fltVal val="45"/>
                                          </p:val>
                                        </p:tav>
                                        <p:tav tm="100000">
                                          <p:val>
                                            <p:fltVal val="0"/>
                                          </p:val>
                                        </p:tav>
                                      </p:tavLst>
                                    </p:anim>
                                    <p:anim calcmode="lin" valueType="num">
                                      <p:cBhvr>
                                        <p:cTn id="22" dur="114" fill="hold">
                                          <p:stCondLst>
                                            <p:cond delay="0"/>
                                          </p:stCondLst>
                                        </p:cTn>
                                        <p:tgtEl>
                                          <p:spTgt spid="8"/>
                                        </p:tgtEl>
                                        <p:attrNameLst>
                                          <p:attrName>ppt_y</p:attrName>
                                        </p:attrNameLst>
                                      </p:cBhvr>
                                      <p:tavLst>
                                        <p:tav tm="0">
                                          <p:val>
                                            <p:strVal val="#ppt_y-1"/>
                                          </p:val>
                                        </p:tav>
                                        <p:tav tm="100000">
                                          <p:val>
                                            <p:strVal val="#ppt_y-(0.354*#ppt_w-0.172*#ppt_h)"/>
                                          </p:val>
                                        </p:tav>
                                      </p:tavLst>
                                    </p:anim>
                                    <p:anim calcmode="lin" valueType="num">
                                      <p:cBhvr>
                                        <p:cTn id="23" dur="39" decel="50000" autoRev="1" fill="hold">
                                          <p:stCondLst>
                                            <p:cond delay="114"/>
                                          </p:stCondLst>
                                        </p:cTn>
                                        <p:tgtEl>
                                          <p:spTgt spid="8"/>
                                        </p:tgtEl>
                                        <p:attrNameLst>
                                          <p:attrName>ppt_y</p:attrName>
                                        </p:attrNameLst>
                                      </p:cBhvr>
                                      <p:tavLst>
                                        <p:tav tm="0">
                                          <p:val>
                                            <p:strVal val="#ppt_y-(0.354*#ppt_w-0.172*#ppt_h)"/>
                                          </p:val>
                                        </p:tav>
                                        <p:tav tm="100000">
                                          <p:val>
                                            <p:strVal val="#ppt_y-(0.354*#ppt_w-0.172*#ppt_h)-#ppt_h/2"/>
                                          </p:val>
                                        </p:tav>
                                      </p:tavLst>
                                    </p:anim>
                                    <p:anim calcmode="lin" valueType="num">
                                      <p:cBhvr>
                                        <p:cTn id="24" dur="34" fill="hold">
                                          <p:stCondLst>
                                            <p:cond delay="216"/>
                                          </p:stCondLst>
                                        </p:cTn>
                                        <p:tgtEl>
                                          <p:spTgt spid="8"/>
                                        </p:tgtEl>
                                        <p:attrNameLst>
                                          <p:attrName>ppt_y</p:attrName>
                                        </p:attrNameLst>
                                      </p:cBhvr>
                                      <p:tavLst>
                                        <p:tav tm="0">
                                          <p:val>
                                            <p:strVal val="#ppt_y-(0.354*#ppt_w-0.172*#ppt_h)"/>
                                          </p:val>
                                        </p:tav>
                                        <p:tav tm="100000">
                                          <p:val>
                                            <p:strVal val="#ppt_y"/>
                                          </p:val>
                                        </p:tav>
                                      </p:tavLst>
                                    </p:anim>
                                  </p:childTnLst>
                                </p:cTn>
                              </p:par>
                              <p:par>
                                <p:cTn id="25" presetID="52" presetClass="entr" presetSubtype="0" fill="hold" grpId="0" nodeType="withEffect">
                                  <p:stCondLst>
                                    <p:cond delay="2200"/>
                                  </p:stCondLst>
                                  <p:iterate type="lt">
                                    <p:tmPct val="10000"/>
                                  </p:iterate>
                                  <p:childTnLst>
                                    <p:set>
                                      <p:cBhvr>
                                        <p:cTn id="26" dur="1" fill="hold">
                                          <p:stCondLst>
                                            <p:cond delay="0"/>
                                          </p:stCondLst>
                                        </p:cTn>
                                        <p:tgtEl>
                                          <p:spTgt spid="5"/>
                                        </p:tgtEl>
                                        <p:attrNameLst>
                                          <p:attrName>style.visibility</p:attrName>
                                        </p:attrNameLst>
                                      </p:cBhvr>
                                      <p:to>
                                        <p:strVal val="visible"/>
                                      </p:to>
                                    </p:set>
                                    <p:animScale>
                                      <p:cBhvr>
                                        <p:cTn id="2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5"/>
                                        </p:tgtEl>
                                        <p:attrNameLst>
                                          <p:attrName>ppt_x</p:attrName>
                                          <p:attrName>ppt_y</p:attrName>
                                        </p:attrNameLst>
                                      </p:cBhvr>
                                    </p:animMotion>
                                    <p:animEffect transition="in" filter="fade">
                                      <p:cBhvr>
                                        <p:cTn id="29" dur="1000"/>
                                        <p:tgtEl>
                                          <p:spTgt spid="5"/>
                                        </p:tgtEl>
                                      </p:cBhvr>
                                    </p:animEffect>
                                  </p:childTnLst>
                                </p:cTn>
                              </p:par>
                            </p:childTnLst>
                          </p:cTn>
                        </p:par>
                        <p:par>
                          <p:cTn id="30" fill="hold">
                            <p:stCondLst>
                              <p:cond delay="5500"/>
                            </p:stCondLst>
                            <p:childTnLst>
                              <p:par>
                                <p:cTn id="31" presetID="22" presetClass="entr" presetSubtype="8"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800"/>
                                        <p:tgtEl>
                                          <p:spTgt spid="10"/>
                                        </p:tgtEl>
                                      </p:cBhvr>
                                    </p:animEffect>
                                  </p:childTnLst>
                                </p:cTn>
                              </p:par>
                            </p:childTnLst>
                          </p:cTn>
                        </p:par>
                        <p:par>
                          <p:cTn id="37" fill="hold">
                            <p:stCondLst>
                              <p:cond delay="6300"/>
                            </p:stCondLst>
                            <p:childTnLst>
                              <p:par>
                                <p:cTn id="38" presetID="22" presetClass="entr" presetSubtype="4"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down)">
                                      <p:cBhvr>
                                        <p:cTn id="40" dur="500"/>
                                        <p:tgtEl>
                                          <p:spTgt spid="37"/>
                                        </p:tgtEl>
                                      </p:cBhvr>
                                    </p:animEffect>
                                  </p:childTnLst>
                                </p:cTn>
                              </p:par>
                              <p:par>
                                <p:cTn id="41" presetID="22" presetClass="entr" presetSubtype="8" fill="hold" grpId="0" nodeType="withEffect">
                                  <p:stCondLst>
                                    <p:cond delay="90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8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animBg="1"/>
      <p:bldP spid="2"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BE9FAFF-88D7-7B43-FA36-2CDA3D575F22}"/>
              </a:ext>
            </a:extLst>
          </p:cNvPr>
          <p:cNvPicPr>
            <a:picLocks noChangeAspect="1"/>
          </p:cNvPicPr>
          <p:nvPr/>
        </p:nvPicPr>
        <p:blipFill>
          <a:blip r:embed="rId3"/>
          <a:stretch>
            <a:fillRect/>
          </a:stretch>
        </p:blipFill>
        <p:spPr>
          <a:xfrm>
            <a:off x="1480848" y="723968"/>
            <a:ext cx="2460303" cy="2016224"/>
          </a:xfrm>
          <a:prstGeom prst="rect">
            <a:avLst/>
          </a:prstGeom>
        </p:spPr>
      </p:pic>
      <p:sp>
        <p:nvSpPr>
          <p:cNvPr id="20" name="TextBox 19"/>
          <p:cNvSpPr txBox="1"/>
          <p:nvPr/>
        </p:nvSpPr>
        <p:spPr>
          <a:xfrm>
            <a:off x="4932040" y="495077"/>
            <a:ext cx="4104456" cy="2281137"/>
          </a:xfrm>
          <a:prstGeom prst="rect">
            <a:avLst/>
          </a:prstGeom>
          <a:noFill/>
        </p:spPr>
        <p:txBody>
          <a:bodyPr wrap="square" lIns="0" tIns="0" rIns="0" bIns="0" rtlCol="0">
            <a:spAutoFit/>
          </a:bodyPr>
          <a:lstStyle/>
          <a:p>
            <a:pPr algn="just">
              <a:lnSpc>
                <a:spcPct val="150000"/>
              </a:lnSpc>
            </a:pPr>
            <a:r>
              <a:rPr lang="zh-CN" altLang="en-US" sz="2000" b="1" dirty="0">
                <a:solidFill>
                  <a:schemeClr val="accent1"/>
                </a:solidFill>
                <a:latin typeface="微软雅黑" pitchFamily="34" charset="-122"/>
                <a:ea typeface="微软雅黑" pitchFamily="34" charset="-122"/>
              </a:rPr>
              <a:t>多模态融合架构</a:t>
            </a:r>
            <a:endParaRPr lang="en-US" altLang="zh-CN" sz="1200" b="1" dirty="0">
              <a:solidFill>
                <a:schemeClr val="accent1"/>
              </a:solidFill>
              <a:latin typeface="微软雅黑" pitchFamily="34" charset="-122"/>
              <a:ea typeface="微软雅黑" pitchFamily="34" charset="-122"/>
            </a:endParaRPr>
          </a:p>
          <a:p>
            <a:pPr algn="just">
              <a:lnSpc>
                <a:spcPct val="150000"/>
              </a:lnSpc>
            </a:pPr>
            <a:br>
              <a:rPr lang="en-US" altLang="zh-CN" sz="1000" dirty="0">
                <a:solidFill>
                  <a:schemeClr val="accent1"/>
                </a:solidFill>
                <a:latin typeface="方正兰亭纤黑简体" pitchFamily="65" charset="-122"/>
                <a:ea typeface="方正兰亭纤黑简体" pitchFamily="65" charset="-122"/>
              </a:rPr>
            </a:br>
            <a:r>
              <a:rPr lang="zh-CN" altLang="en-US" sz="1000" b="1" dirty="0">
                <a:solidFill>
                  <a:schemeClr val="tx1">
                    <a:lumMod val="65000"/>
                    <a:lumOff val="35000"/>
                  </a:schemeClr>
                </a:solidFill>
                <a:latin typeface="微软雅黑" pitchFamily="34" charset="-122"/>
                <a:ea typeface="微软雅黑" pitchFamily="34" charset="-122"/>
              </a:rPr>
              <a:t>多模态融合架构分为</a:t>
            </a:r>
            <a:endParaRPr lang="en-US" altLang="zh-CN" sz="1000" b="1" dirty="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rPr>
              <a:t>联合架构，协同架构和编解码器架构。</a:t>
            </a:r>
            <a:endParaRPr lang="en-US" altLang="zh-CN" sz="1000" dirty="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rPr>
              <a:t>联合架构是将单模态表示投影到一个共享语义子空间中，以便能够融合多模态特征；</a:t>
            </a:r>
            <a:endParaRPr lang="en-US" altLang="zh-CN" sz="1000" dirty="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rPr>
              <a:t>协同架构包括跨模态相似模型和典型相关分析，其目标是寻找协调子空间中模态间的关联关系；</a:t>
            </a:r>
            <a:endParaRPr lang="en-US" altLang="zh-CN" sz="1000" dirty="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rPr>
              <a:t>编解码器架构是将一个模态映射到另一个模态的多模态转换任务中。</a:t>
            </a:r>
            <a:endParaRPr lang="en-US" altLang="zh-CN" sz="1000" dirty="0">
              <a:solidFill>
                <a:schemeClr val="tx1">
                  <a:lumMod val="65000"/>
                  <a:lumOff val="35000"/>
                </a:schemeClr>
              </a:solidFill>
              <a:latin typeface="微软雅黑" pitchFamily="34" charset="-122"/>
              <a:ea typeface="微软雅黑" pitchFamily="34" charset="-122"/>
            </a:endParaRPr>
          </a:p>
        </p:txBody>
      </p:sp>
      <p:sp>
        <p:nvSpPr>
          <p:cNvPr id="21" name="标题 20"/>
          <p:cNvSpPr>
            <a:spLocks noGrp="1"/>
          </p:cNvSpPr>
          <p:nvPr>
            <p:ph type="title"/>
          </p:nvPr>
        </p:nvSpPr>
        <p:spPr/>
        <p:txBody>
          <a:bodyPr/>
          <a:lstStyle/>
          <a:p>
            <a:r>
              <a:rPr lang="zh-CN" altLang="en-US" dirty="0"/>
              <a:t>多模态融合</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5" name="图片 4">
            <a:extLst>
              <a:ext uri="{FF2B5EF4-FFF2-40B4-BE49-F238E27FC236}">
                <a16:creationId xmlns:a16="http://schemas.microsoft.com/office/drawing/2014/main" id="{E5A4D3AF-A764-71E9-76AE-C997AB8477D0}"/>
              </a:ext>
            </a:extLst>
          </p:cNvPr>
          <p:cNvPicPr>
            <a:picLocks noChangeAspect="1"/>
          </p:cNvPicPr>
          <p:nvPr/>
        </p:nvPicPr>
        <p:blipFill>
          <a:blip r:embed="rId4"/>
          <a:stretch>
            <a:fillRect/>
          </a:stretch>
        </p:blipFill>
        <p:spPr>
          <a:xfrm>
            <a:off x="179512" y="3076899"/>
            <a:ext cx="2435106" cy="1927792"/>
          </a:xfrm>
          <a:prstGeom prst="rect">
            <a:avLst/>
          </a:prstGeom>
        </p:spPr>
      </p:pic>
      <p:pic>
        <p:nvPicPr>
          <p:cNvPr id="8" name="图片 7">
            <a:extLst>
              <a:ext uri="{FF2B5EF4-FFF2-40B4-BE49-F238E27FC236}">
                <a16:creationId xmlns:a16="http://schemas.microsoft.com/office/drawing/2014/main" id="{B89612F4-24EC-936F-4D0B-A5376B961451}"/>
              </a:ext>
            </a:extLst>
          </p:cNvPr>
          <p:cNvPicPr>
            <a:picLocks noChangeAspect="1"/>
          </p:cNvPicPr>
          <p:nvPr/>
        </p:nvPicPr>
        <p:blipFill>
          <a:blip r:embed="rId5"/>
          <a:stretch>
            <a:fillRect/>
          </a:stretch>
        </p:blipFill>
        <p:spPr>
          <a:xfrm>
            <a:off x="5781769" y="3406556"/>
            <a:ext cx="3362231" cy="1598135"/>
          </a:xfrm>
          <a:prstGeom prst="rect">
            <a:avLst/>
          </a:prstGeom>
        </p:spPr>
      </p:pic>
      <p:sp>
        <p:nvSpPr>
          <p:cNvPr id="12" name="文本框 11">
            <a:extLst>
              <a:ext uri="{FF2B5EF4-FFF2-40B4-BE49-F238E27FC236}">
                <a16:creationId xmlns:a16="http://schemas.microsoft.com/office/drawing/2014/main" id="{49ED08F4-6CEB-2044-F1DA-A60FCBA21D09}"/>
              </a:ext>
            </a:extLst>
          </p:cNvPr>
          <p:cNvSpPr txBox="1"/>
          <p:nvPr/>
        </p:nvSpPr>
        <p:spPr>
          <a:xfrm>
            <a:off x="23912" y="697101"/>
            <a:ext cx="1451744" cy="861774"/>
          </a:xfrm>
          <a:prstGeom prst="rect">
            <a:avLst/>
          </a:prstGeom>
          <a:noFill/>
        </p:spPr>
        <p:txBody>
          <a:bodyPr wrap="square">
            <a:spAutoFit/>
          </a:bodyPr>
          <a:lstStyle/>
          <a:p>
            <a:r>
              <a:rPr lang="en-US" altLang="zh-CN" sz="1000" b="1" dirty="0">
                <a:solidFill>
                  <a:schemeClr val="tx1">
                    <a:lumMod val="65000"/>
                    <a:lumOff val="35000"/>
                  </a:schemeClr>
                </a:solidFill>
                <a:latin typeface="微软雅黑" pitchFamily="34" charset="-122"/>
                <a:ea typeface="微软雅黑" pitchFamily="34" charset="-122"/>
              </a:rPr>
              <a:t>1.</a:t>
            </a:r>
            <a:r>
              <a:rPr lang="zh-CN" altLang="en-US" sz="1000" b="1" dirty="0">
                <a:solidFill>
                  <a:schemeClr val="tx1">
                    <a:lumMod val="65000"/>
                    <a:lumOff val="35000"/>
                  </a:schemeClr>
                </a:solidFill>
                <a:latin typeface="微软雅黑" pitchFamily="34" charset="-122"/>
                <a:ea typeface="微软雅黑" pitchFamily="34" charset="-122"/>
              </a:rPr>
              <a:t>联合架构</a:t>
            </a:r>
            <a:endParaRPr lang="en-US" altLang="zh-CN" sz="1000" b="1" dirty="0">
              <a:solidFill>
                <a:schemeClr val="tx1">
                  <a:lumMod val="65000"/>
                  <a:lumOff val="35000"/>
                </a:schemeClr>
              </a:solidFill>
              <a:latin typeface="微软雅黑" pitchFamily="34" charset="-122"/>
              <a:ea typeface="微软雅黑" pitchFamily="34" charset="-122"/>
            </a:endParaRPr>
          </a:p>
          <a:p>
            <a:r>
              <a:rPr lang="zh-CN" altLang="en-US" sz="1000" b="1" dirty="0">
                <a:solidFill>
                  <a:schemeClr val="tx1">
                    <a:lumMod val="65000"/>
                    <a:lumOff val="35000"/>
                  </a:schemeClr>
                </a:solidFill>
                <a:latin typeface="微软雅黑" pitchFamily="34" charset="-122"/>
                <a:ea typeface="微软雅黑" pitchFamily="34" charset="-122"/>
              </a:rPr>
              <a:t>将多模态空间映射到共享语义子空间中，从而融合多个模态特征</a:t>
            </a:r>
            <a:endParaRPr lang="zh-CN" altLang="en-US" sz="1000" b="1" dirty="0"/>
          </a:p>
        </p:txBody>
      </p:sp>
      <p:sp>
        <p:nvSpPr>
          <p:cNvPr id="14" name="文本框 13">
            <a:extLst>
              <a:ext uri="{FF2B5EF4-FFF2-40B4-BE49-F238E27FC236}">
                <a16:creationId xmlns:a16="http://schemas.microsoft.com/office/drawing/2014/main" id="{37ED0B45-0A2C-7018-C300-0465FB5DE860}"/>
              </a:ext>
            </a:extLst>
          </p:cNvPr>
          <p:cNvSpPr txBox="1"/>
          <p:nvPr/>
        </p:nvSpPr>
        <p:spPr>
          <a:xfrm>
            <a:off x="2710998" y="3050947"/>
            <a:ext cx="2077025" cy="1015663"/>
          </a:xfrm>
          <a:prstGeom prst="rect">
            <a:avLst/>
          </a:prstGeom>
          <a:noFill/>
        </p:spPr>
        <p:txBody>
          <a:bodyPr wrap="square">
            <a:spAutoFit/>
          </a:bodyPr>
          <a:lstStyle/>
          <a:p>
            <a:r>
              <a:rPr lang="en-US" altLang="zh-CN" sz="1000" b="1" dirty="0">
                <a:solidFill>
                  <a:schemeClr val="tx1">
                    <a:lumMod val="65000"/>
                    <a:lumOff val="35000"/>
                  </a:schemeClr>
                </a:solidFill>
                <a:latin typeface="微软雅黑" pitchFamily="34" charset="-122"/>
                <a:ea typeface="微软雅黑" pitchFamily="34" charset="-122"/>
              </a:rPr>
              <a:t>2.</a:t>
            </a:r>
            <a:r>
              <a:rPr lang="zh-CN" altLang="en-US" sz="1000" b="1" dirty="0">
                <a:solidFill>
                  <a:schemeClr val="tx1">
                    <a:lumMod val="65000"/>
                    <a:lumOff val="35000"/>
                  </a:schemeClr>
                </a:solidFill>
                <a:latin typeface="微软雅黑" pitchFamily="34" charset="-122"/>
                <a:ea typeface="微软雅黑" pitchFamily="34" charset="-122"/>
              </a:rPr>
              <a:t> 协同架构</a:t>
            </a:r>
            <a:endParaRPr lang="en-US" altLang="zh-CN" sz="1000" b="1" dirty="0">
              <a:solidFill>
                <a:schemeClr val="tx1">
                  <a:lumMod val="65000"/>
                  <a:lumOff val="35000"/>
                </a:schemeClr>
              </a:solidFill>
              <a:latin typeface="微软雅黑" pitchFamily="34" charset="-122"/>
              <a:ea typeface="微软雅黑" pitchFamily="34" charset="-122"/>
            </a:endParaRPr>
          </a:p>
          <a:p>
            <a:r>
              <a:rPr lang="zh-CN" altLang="en-US" sz="1000" b="1" dirty="0">
                <a:solidFill>
                  <a:schemeClr val="tx1">
                    <a:lumMod val="65000"/>
                    <a:lumOff val="35000"/>
                  </a:schemeClr>
                </a:solidFill>
                <a:latin typeface="微软雅黑" pitchFamily="34" charset="-122"/>
                <a:ea typeface="微软雅黑" pitchFamily="34" charset="-122"/>
              </a:rPr>
              <a:t>将各种单模态在一些约束的作用下实现相互协同。由于不同模态包含的信息不同，因此协同架构有利于保持各单模态独有的特征和排它性。</a:t>
            </a:r>
            <a:endParaRPr lang="zh-CN" altLang="en-US" sz="1000" b="1" dirty="0"/>
          </a:p>
        </p:txBody>
      </p:sp>
      <p:sp>
        <p:nvSpPr>
          <p:cNvPr id="18" name="文本框 17">
            <a:extLst>
              <a:ext uri="{FF2B5EF4-FFF2-40B4-BE49-F238E27FC236}">
                <a16:creationId xmlns:a16="http://schemas.microsoft.com/office/drawing/2014/main" id="{C562BDB4-7F2B-AE3D-4F55-61952104ACFA}"/>
              </a:ext>
            </a:extLst>
          </p:cNvPr>
          <p:cNvSpPr txBox="1"/>
          <p:nvPr/>
        </p:nvSpPr>
        <p:spPr>
          <a:xfrm>
            <a:off x="3391430" y="4087909"/>
            <a:ext cx="2548722" cy="1015663"/>
          </a:xfrm>
          <a:prstGeom prst="rect">
            <a:avLst/>
          </a:prstGeom>
          <a:noFill/>
        </p:spPr>
        <p:txBody>
          <a:bodyPr wrap="square">
            <a:spAutoFit/>
          </a:bodyPr>
          <a:lstStyle/>
          <a:p>
            <a:r>
              <a:rPr lang="en-US" altLang="zh-CN" sz="1000" b="1" dirty="0">
                <a:solidFill>
                  <a:schemeClr val="tx1">
                    <a:lumMod val="65000"/>
                    <a:lumOff val="35000"/>
                  </a:schemeClr>
                </a:solidFill>
                <a:latin typeface="微软雅黑" pitchFamily="34" charset="-122"/>
                <a:ea typeface="微软雅黑" pitchFamily="34" charset="-122"/>
              </a:rPr>
              <a:t>3.</a:t>
            </a:r>
            <a:r>
              <a:rPr lang="zh-CN" altLang="en-US" sz="1000" b="1" dirty="0">
                <a:solidFill>
                  <a:schemeClr val="tx1">
                    <a:lumMod val="65000"/>
                    <a:lumOff val="35000"/>
                  </a:schemeClr>
                </a:solidFill>
                <a:latin typeface="微软雅黑" pitchFamily="34" charset="-122"/>
                <a:ea typeface="微软雅黑" pitchFamily="34" charset="-122"/>
              </a:rPr>
              <a:t>编解码器架构</a:t>
            </a:r>
            <a:endParaRPr lang="en-US" altLang="zh-CN" sz="1000" b="1" dirty="0">
              <a:solidFill>
                <a:schemeClr val="tx1">
                  <a:lumMod val="65000"/>
                  <a:lumOff val="35000"/>
                </a:schemeClr>
              </a:solidFill>
              <a:latin typeface="微软雅黑" pitchFamily="34" charset="-122"/>
              <a:ea typeface="微软雅黑" pitchFamily="34" charset="-122"/>
            </a:endParaRPr>
          </a:p>
          <a:p>
            <a:r>
              <a:rPr lang="zh-CN" altLang="en-US" sz="1000" b="1" dirty="0">
                <a:solidFill>
                  <a:schemeClr val="tx1">
                    <a:lumMod val="65000"/>
                    <a:lumOff val="35000"/>
                  </a:schemeClr>
                </a:solidFill>
                <a:latin typeface="微软雅黑" pitchFamily="34" charset="-122"/>
                <a:ea typeface="微软雅黑" pitchFamily="34" charset="-122"/>
              </a:rPr>
              <a:t>通常用于将一种模态映射到另一种模态的多模态转换任务中，主要由编码器和解码器两部分组成。编码器将源模态映射到向量</a:t>
            </a:r>
            <a:r>
              <a:rPr lang="en-US" altLang="zh-CN" sz="1000" b="1" dirty="0">
                <a:solidFill>
                  <a:schemeClr val="tx1">
                    <a:lumMod val="65000"/>
                    <a:lumOff val="35000"/>
                  </a:schemeClr>
                </a:solidFill>
                <a:latin typeface="微软雅黑" pitchFamily="34" charset="-122"/>
                <a:ea typeface="微软雅黑" pitchFamily="34" charset="-122"/>
              </a:rPr>
              <a:t>v</a:t>
            </a:r>
            <a:r>
              <a:rPr lang="zh-CN" altLang="en-US" sz="1000" b="1" dirty="0">
                <a:solidFill>
                  <a:schemeClr val="tx1">
                    <a:lumMod val="65000"/>
                    <a:lumOff val="35000"/>
                  </a:schemeClr>
                </a:solidFill>
                <a:latin typeface="微软雅黑" pitchFamily="34" charset="-122"/>
                <a:ea typeface="微软雅黑" pitchFamily="34" charset="-122"/>
              </a:rPr>
              <a:t>中，解码器基于向量</a:t>
            </a:r>
            <a:r>
              <a:rPr lang="en-US" altLang="zh-CN" sz="1000" b="1" dirty="0">
                <a:solidFill>
                  <a:schemeClr val="tx1">
                    <a:lumMod val="65000"/>
                    <a:lumOff val="35000"/>
                  </a:schemeClr>
                </a:solidFill>
                <a:latin typeface="微软雅黑" pitchFamily="34" charset="-122"/>
                <a:ea typeface="微软雅黑" pitchFamily="34" charset="-122"/>
              </a:rPr>
              <a:t>v</a:t>
            </a:r>
            <a:r>
              <a:rPr lang="zh-CN" altLang="en-US" sz="1000" b="1" dirty="0">
                <a:solidFill>
                  <a:schemeClr val="tx1">
                    <a:lumMod val="65000"/>
                    <a:lumOff val="35000"/>
                  </a:schemeClr>
                </a:solidFill>
                <a:latin typeface="微软雅黑" pitchFamily="34" charset="-122"/>
                <a:ea typeface="微软雅黑" pitchFamily="34" charset="-122"/>
              </a:rPr>
              <a:t>生成一个新的目标模态样本。</a:t>
            </a:r>
            <a:endParaRPr lang="zh-CN" altLang="en-US" sz="1000" b="1" dirty="0"/>
          </a:p>
        </p:txBody>
      </p:sp>
    </p:spTree>
    <p:extLst>
      <p:ext uri="{BB962C8B-B14F-4D97-AF65-F5344CB8AC3E}">
        <p14:creationId xmlns:p14="http://schemas.microsoft.com/office/powerpoint/2010/main" val="3189497201"/>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4283968" y="699542"/>
            <a:ext cx="4104456" cy="3666132"/>
          </a:xfrm>
          <a:prstGeom prst="rect">
            <a:avLst/>
          </a:prstGeom>
          <a:noFill/>
        </p:spPr>
        <p:txBody>
          <a:bodyPr wrap="square" lIns="0" tIns="0" rIns="0" bIns="0" rtlCol="0">
            <a:spAutoFit/>
          </a:bodyPr>
          <a:lstStyle/>
          <a:p>
            <a:pPr algn="just">
              <a:lnSpc>
                <a:spcPct val="150000"/>
              </a:lnSpc>
            </a:pPr>
            <a:r>
              <a:rPr lang="zh-CN" altLang="en-US" sz="2000" b="1" dirty="0">
                <a:solidFill>
                  <a:schemeClr val="accent1"/>
                </a:solidFill>
                <a:latin typeface="微软雅黑" pitchFamily="34" charset="-122"/>
                <a:ea typeface="微软雅黑" pitchFamily="34" charset="-122"/>
              </a:rPr>
              <a:t>多模态融合方法</a:t>
            </a:r>
            <a:endParaRPr lang="en-US" altLang="zh-CN" sz="1200" b="1" dirty="0">
              <a:solidFill>
                <a:schemeClr val="accent1"/>
              </a:solidFill>
              <a:latin typeface="微软雅黑" pitchFamily="34" charset="-122"/>
              <a:ea typeface="微软雅黑" pitchFamily="34" charset="-122"/>
            </a:endParaRPr>
          </a:p>
          <a:p>
            <a:pPr algn="just">
              <a:lnSpc>
                <a:spcPct val="150000"/>
              </a:lnSpc>
            </a:pPr>
            <a:br>
              <a:rPr lang="en-US" altLang="zh-CN" sz="1000" dirty="0">
                <a:solidFill>
                  <a:schemeClr val="accent1"/>
                </a:solidFill>
                <a:latin typeface="方正兰亭纤黑简体" pitchFamily="65" charset="-122"/>
                <a:ea typeface="方正兰亭纤黑简体" pitchFamily="65" charset="-122"/>
              </a:rPr>
            </a:br>
            <a:r>
              <a:rPr lang="zh-CN" altLang="en-US" sz="1000" b="1" dirty="0">
                <a:solidFill>
                  <a:schemeClr val="tx1">
                    <a:lumMod val="65000"/>
                    <a:lumOff val="35000"/>
                  </a:schemeClr>
                </a:solidFill>
                <a:latin typeface="微软雅黑" pitchFamily="34" charset="-122"/>
                <a:ea typeface="微软雅黑" pitchFamily="34" charset="-122"/>
              </a:rPr>
              <a:t>多模态融合</a:t>
            </a:r>
            <a:endParaRPr lang="en-US" altLang="zh-CN" sz="1000" b="1" dirty="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rPr>
              <a:t>多模态融合方法分为模型无关的方法和基于模型的方法。</a:t>
            </a:r>
            <a:endParaRPr lang="en-US" altLang="zh-CN" sz="1000" dirty="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rPr>
              <a:t>前者不直接依赖于特定的深度学习方法，后者利用深度学习模型显式地解决多模态融合问题，例如多核学习</a:t>
            </a:r>
            <a:r>
              <a:rPr lang="en-US" altLang="zh-CN" sz="1000" dirty="0">
                <a:solidFill>
                  <a:schemeClr val="tx1">
                    <a:lumMod val="65000"/>
                    <a:lumOff val="35000"/>
                  </a:schemeClr>
                </a:solidFill>
                <a:latin typeface="微软雅黑" pitchFamily="34" charset="-122"/>
                <a:ea typeface="微软雅黑" pitchFamily="34" charset="-122"/>
              </a:rPr>
              <a:t>(Multiple Kernel </a:t>
            </a:r>
            <a:r>
              <a:rPr lang="en-US" altLang="zh-CN" sz="1000" dirty="0" err="1">
                <a:solidFill>
                  <a:schemeClr val="tx1">
                    <a:lumMod val="65000"/>
                    <a:lumOff val="35000"/>
                  </a:schemeClr>
                </a:solidFill>
                <a:latin typeface="微软雅黑" pitchFamily="34" charset="-122"/>
                <a:ea typeface="微软雅黑" pitchFamily="34" charset="-122"/>
              </a:rPr>
              <a:t>Learning,MKL</a:t>
            </a:r>
            <a:r>
              <a:rPr lang="en-US" altLang="zh-CN" sz="1000" dirty="0">
                <a:solidFill>
                  <a:schemeClr val="tx1">
                    <a:lumMod val="65000"/>
                    <a:lumOff val="35000"/>
                  </a:schemeClr>
                </a:solidFill>
                <a:latin typeface="微软雅黑" pitchFamily="34" charset="-122"/>
                <a:ea typeface="微软雅黑" pitchFamily="34" charset="-122"/>
              </a:rPr>
              <a:t>)</a:t>
            </a:r>
            <a:r>
              <a:rPr lang="zh-CN" altLang="en-US" sz="1000" dirty="0">
                <a:solidFill>
                  <a:schemeClr val="tx1">
                    <a:lumMod val="65000"/>
                    <a:lumOff val="35000"/>
                  </a:schemeClr>
                </a:solidFill>
                <a:latin typeface="微软雅黑" pitchFamily="34" charset="-122"/>
                <a:ea typeface="微软雅黑" pitchFamily="34" charset="-122"/>
              </a:rPr>
              <a:t>方法、图像模型</a:t>
            </a:r>
            <a:r>
              <a:rPr lang="en-US" altLang="zh-CN" sz="1000" dirty="0">
                <a:solidFill>
                  <a:schemeClr val="tx1">
                    <a:lumMod val="65000"/>
                    <a:lumOff val="35000"/>
                  </a:schemeClr>
                </a:solidFill>
                <a:latin typeface="微软雅黑" pitchFamily="34" charset="-122"/>
                <a:ea typeface="微软雅黑" pitchFamily="34" charset="-122"/>
              </a:rPr>
              <a:t>(Graphical </a:t>
            </a:r>
            <a:r>
              <a:rPr lang="en-US" altLang="zh-CN" sz="1000" dirty="0" err="1">
                <a:solidFill>
                  <a:schemeClr val="tx1">
                    <a:lumMod val="65000"/>
                    <a:lumOff val="35000"/>
                  </a:schemeClr>
                </a:solidFill>
                <a:latin typeface="微软雅黑" pitchFamily="34" charset="-122"/>
                <a:ea typeface="微软雅黑" pitchFamily="34" charset="-122"/>
              </a:rPr>
              <a:t>Model,GM</a:t>
            </a:r>
            <a:r>
              <a:rPr lang="en-US" altLang="zh-CN" sz="1000" dirty="0">
                <a:solidFill>
                  <a:schemeClr val="tx1">
                    <a:lumMod val="65000"/>
                    <a:lumOff val="35000"/>
                  </a:schemeClr>
                </a:solidFill>
                <a:latin typeface="微软雅黑" pitchFamily="34" charset="-122"/>
                <a:ea typeface="微软雅黑" pitchFamily="34" charset="-122"/>
              </a:rPr>
              <a:t>)</a:t>
            </a:r>
            <a:r>
              <a:rPr lang="zh-CN" altLang="en-US" sz="1000" dirty="0">
                <a:solidFill>
                  <a:schemeClr val="tx1">
                    <a:lumMod val="65000"/>
                    <a:lumOff val="35000"/>
                  </a:schemeClr>
                </a:solidFill>
                <a:latin typeface="微软雅黑" pitchFamily="34" charset="-122"/>
                <a:ea typeface="微软雅黑" pitchFamily="34" charset="-122"/>
              </a:rPr>
              <a:t>方法和神经网络</a:t>
            </a:r>
            <a:r>
              <a:rPr lang="en-US" altLang="zh-CN" sz="1000" dirty="0">
                <a:solidFill>
                  <a:schemeClr val="tx1">
                    <a:lumMod val="65000"/>
                    <a:lumOff val="35000"/>
                  </a:schemeClr>
                </a:solidFill>
                <a:latin typeface="微软雅黑" pitchFamily="34" charset="-122"/>
                <a:ea typeface="微软雅黑" pitchFamily="34" charset="-122"/>
              </a:rPr>
              <a:t>(Neural </a:t>
            </a:r>
            <a:r>
              <a:rPr lang="en-US" altLang="zh-CN" sz="1000" dirty="0" err="1">
                <a:solidFill>
                  <a:schemeClr val="tx1">
                    <a:lumMod val="65000"/>
                    <a:lumOff val="35000"/>
                  </a:schemeClr>
                </a:solidFill>
                <a:latin typeface="微软雅黑" pitchFamily="34" charset="-122"/>
                <a:ea typeface="微软雅黑" pitchFamily="34" charset="-122"/>
              </a:rPr>
              <a:t>Network,NN</a:t>
            </a:r>
            <a:r>
              <a:rPr lang="en-US" altLang="zh-CN" sz="1000" dirty="0">
                <a:solidFill>
                  <a:schemeClr val="tx1">
                    <a:lumMod val="65000"/>
                    <a:lumOff val="35000"/>
                  </a:schemeClr>
                </a:solidFill>
                <a:latin typeface="微软雅黑" pitchFamily="34" charset="-122"/>
                <a:ea typeface="微软雅黑" pitchFamily="34" charset="-122"/>
              </a:rPr>
              <a:t>)</a:t>
            </a:r>
            <a:r>
              <a:rPr lang="zh-CN" altLang="en-US" sz="1000" dirty="0">
                <a:solidFill>
                  <a:schemeClr val="tx1">
                    <a:lumMod val="65000"/>
                    <a:lumOff val="35000"/>
                  </a:schemeClr>
                </a:solidFill>
                <a:latin typeface="微软雅黑" pitchFamily="34" charset="-122"/>
                <a:ea typeface="微软雅黑" pitchFamily="34" charset="-122"/>
              </a:rPr>
              <a:t>方法等。</a:t>
            </a:r>
            <a:endParaRPr lang="en-US" altLang="zh-CN" sz="1000" dirty="0">
              <a:solidFill>
                <a:schemeClr val="tx1">
                  <a:lumMod val="65000"/>
                  <a:lumOff val="35000"/>
                </a:schemeClr>
              </a:solidFill>
              <a:latin typeface="微软雅黑" pitchFamily="34" charset="-122"/>
              <a:ea typeface="微软雅黑" pitchFamily="34" charset="-122"/>
            </a:endParaRPr>
          </a:p>
          <a:p>
            <a:pPr algn="just">
              <a:lnSpc>
                <a:spcPct val="150000"/>
              </a:lnSpc>
            </a:pPr>
            <a:endParaRPr lang="zh-CN" altLang="en-US" sz="1000" dirty="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000" b="1" dirty="0">
                <a:solidFill>
                  <a:schemeClr val="tx1">
                    <a:lumMod val="65000"/>
                    <a:lumOff val="35000"/>
                  </a:schemeClr>
                </a:solidFill>
                <a:latin typeface="微软雅黑" pitchFamily="34" charset="-122"/>
                <a:ea typeface="微软雅黑" pitchFamily="34" charset="-122"/>
              </a:rPr>
              <a:t>神经网络</a:t>
            </a:r>
          </a:p>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rPr>
              <a:t>神经网络是目前应用最广泛的方法之一，已用于各种多模态融合任务中。视觉和听觉双模语音识别</a:t>
            </a:r>
            <a:r>
              <a:rPr lang="en-US" altLang="zh-CN" sz="1000" dirty="0">
                <a:solidFill>
                  <a:schemeClr val="tx1">
                    <a:lumMod val="65000"/>
                    <a:lumOff val="35000"/>
                  </a:schemeClr>
                </a:solidFill>
                <a:latin typeface="微软雅黑" pitchFamily="34" charset="-122"/>
                <a:ea typeface="微软雅黑" pitchFamily="34" charset="-122"/>
              </a:rPr>
              <a:t>(Audio-Visual Speech </a:t>
            </a:r>
            <a:r>
              <a:rPr lang="en-US" altLang="zh-CN" sz="1000" dirty="0" err="1">
                <a:solidFill>
                  <a:schemeClr val="tx1">
                    <a:lumMod val="65000"/>
                    <a:lumOff val="35000"/>
                  </a:schemeClr>
                </a:solidFill>
                <a:latin typeface="微软雅黑" pitchFamily="34" charset="-122"/>
                <a:ea typeface="微软雅黑" pitchFamily="34" charset="-122"/>
              </a:rPr>
              <a:t>Recognition,AVSR</a:t>
            </a:r>
            <a:r>
              <a:rPr lang="en-US" altLang="zh-CN" sz="1000" dirty="0">
                <a:solidFill>
                  <a:schemeClr val="tx1">
                    <a:lumMod val="65000"/>
                    <a:lumOff val="35000"/>
                  </a:schemeClr>
                </a:solidFill>
                <a:latin typeface="微软雅黑" pitchFamily="34" charset="-122"/>
                <a:ea typeface="微软雅黑" pitchFamily="34" charset="-122"/>
              </a:rPr>
              <a:t>)</a:t>
            </a:r>
            <a:r>
              <a:rPr lang="zh-CN" altLang="en-US" sz="1000" dirty="0">
                <a:solidFill>
                  <a:schemeClr val="tx1">
                    <a:lumMod val="65000"/>
                    <a:lumOff val="35000"/>
                  </a:schemeClr>
                </a:solidFill>
                <a:latin typeface="微软雅黑" pitchFamily="34" charset="-122"/>
                <a:ea typeface="微软雅黑" pitchFamily="34" charset="-122"/>
              </a:rPr>
              <a:t>是最早使用神经网络方法进行多模态融合的技术，目前神经网络方法已在很多领域得到了应用，例如视觉和媒体问答、手势识别和视频描述生成等，这些应用充分利用了神经网络方法较强的学习能力和分类性能。</a:t>
            </a:r>
          </a:p>
        </p:txBody>
      </p:sp>
      <p:sp>
        <p:nvSpPr>
          <p:cNvPr id="21" name="标题 20"/>
          <p:cNvSpPr>
            <a:spLocks noGrp="1"/>
          </p:cNvSpPr>
          <p:nvPr>
            <p:ph type="title"/>
          </p:nvPr>
        </p:nvSpPr>
        <p:spPr/>
        <p:txBody>
          <a:bodyPr/>
          <a:lstStyle/>
          <a:p>
            <a:r>
              <a:rPr lang="zh-CN" altLang="en-US" dirty="0"/>
              <a:t>多模态融合</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aphicFrame>
        <p:nvGraphicFramePr>
          <p:cNvPr id="2" name="表格 2">
            <a:extLst>
              <a:ext uri="{FF2B5EF4-FFF2-40B4-BE49-F238E27FC236}">
                <a16:creationId xmlns:a16="http://schemas.microsoft.com/office/drawing/2014/main" id="{52F67D17-87A4-096E-66A4-F4FD5B6B9FF7}"/>
              </a:ext>
            </a:extLst>
          </p:cNvPr>
          <p:cNvGraphicFramePr>
            <a:graphicFrameLocks noGrp="1"/>
          </p:cNvGraphicFramePr>
          <p:nvPr>
            <p:extLst>
              <p:ext uri="{D42A27DB-BD31-4B8C-83A1-F6EECF244321}">
                <p14:modId xmlns:p14="http://schemas.microsoft.com/office/powerpoint/2010/main" val="1894277065"/>
              </p:ext>
            </p:extLst>
          </p:nvPr>
        </p:nvGraphicFramePr>
        <p:xfrm>
          <a:off x="179512" y="630902"/>
          <a:ext cx="3840090" cy="4162044"/>
        </p:xfrm>
        <a:graphic>
          <a:graphicData uri="http://schemas.openxmlformats.org/drawingml/2006/table">
            <a:tbl>
              <a:tblPr firstRow="1" bandRow="1">
                <a:tableStyleId>{5C22544A-7EE6-4342-B048-85BDC9FD1C3A}</a:tableStyleId>
              </a:tblPr>
              <a:tblGrid>
                <a:gridCol w="768018">
                  <a:extLst>
                    <a:ext uri="{9D8B030D-6E8A-4147-A177-3AD203B41FA5}">
                      <a16:colId xmlns:a16="http://schemas.microsoft.com/office/drawing/2014/main" val="1491683794"/>
                    </a:ext>
                  </a:extLst>
                </a:gridCol>
                <a:gridCol w="768018">
                  <a:extLst>
                    <a:ext uri="{9D8B030D-6E8A-4147-A177-3AD203B41FA5}">
                      <a16:colId xmlns:a16="http://schemas.microsoft.com/office/drawing/2014/main" val="880895687"/>
                    </a:ext>
                  </a:extLst>
                </a:gridCol>
                <a:gridCol w="768018">
                  <a:extLst>
                    <a:ext uri="{9D8B030D-6E8A-4147-A177-3AD203B41FA5}">
                      <a16:colId xmlns:a16="http://schemas.microsoft.com/office/drawing/2014/main" val="1759579013"/>
                    </a:ext>
                  </a:extLst>
                </a:gridCol>
                <a:gridCol w="768018">
                  <a:extLst>
                    <a:ext uri="{9D8B030D-6E8A-4147-A177-3AD203B41FA5}">
                      <a16:colId xmlns:a16="http://schemas.microsoft.com/office/drawing/2014/main" val="2867194186"/>
                    </a:ext>
                  </a:extLst>
                </a:gridCol>
                <a:gridCol w="768018">
                  <a:extLst>
                    <a:ext uri="{9D8B030D-6E8A-4147-A177-3AD203B41FA5}">
                      <a16:colId xmlns:a16="http://schemas.microsoft.com/office/drawing/2014/main" val="983973721"/>
                    </a:ext>
                  </a:extLst>
                </a:gridCol>
              </a:tblGrid>
              <a:tr h="346837">
                <a:tc>
                  <a:txBody>
                    <a:bodyPr/>
                    <a:lstStyle/>
                    <a:p>
                      <a:pPr algn="ctr"/>
                      <a:r>
                        <a:rPr lang="zh-CN" altLang="en-US" sz="1000" dirty="0"/>
                        <a:t>融合方法</a:t>
                      </a:r>
                    </a:p>
                  </a:txBody>
                  <a:tcPr anchor="ctr"/>
                </a:tc>
                <a:tc>
                  <a:txBody>
                    <a:bodyPr/>
                    <a:lstStyle/>
                    <a:p>
                      <a:pPr algn="ctr"/>
                      <a:r>
                        <a:rPr lang="zh-CN" altLang="en-US" sz="1000" dirty="0"/>
                        <a:t>融合类型</a:t>
                      </a:r>
                    </a:p>
                  </a:txBody>
                  <a:tcPr anchor="ctr"/>
                </a:tc>
                <a:tc>
                  <a:txBody>
                    <a:bodyPr/>
                    <a:lstStyle/>
                    <a:p>
                      <a:pPr algn="ctr"/>
                      <a:r>
                        <a:rPr lang="zh-CN" altLang="en-US" sz="1000" dirty="0"/>
                        <a:t>输出</a:t>
                      </a:r>
                    </a:p>
                  </a:txBody>
                  <a:tcPr anchor="ctr"/>
                </a:tc>
                <a:tc>
                  <a:txBody>
                    <a:bodyPr/>
                    <a:lstStyle/>
                    <a:p>
                      <a:pPr algn="ctr"/>
                      <a:r>
                        <a:rPr lang="zh-CN" altLang="en-US" sz="1000" dirty="0"/>
                        <a:t>时序模型</a:t>
                      </a:r>
                    </a:p>
                  </a:txBody>
                  <a:tcPr anchor="ctr"/>
                </a:tc>
                <a:tc>
                  <a:txBody>
                    <a:bodyPr/>
                    <a:lstStyle/>
                    <a:p>
                      <a:pPr algn="ctr"/>
                      <a:r>
                        <a:rPr lang="zh-CN" altLang="en-US" sz="1000" dirty="0"/>
                        <a:t>典型应用</a:t>
                      </a:r>
                    </a:p>
                  </a:txBody>
                  <a:tcPr anchor="ctr"/>
                </a:tc>
                <a:extLst>
                  <a:ext uri="{0D108BD9-81ED-4DB2-BD59-A6C34878D82A}">
                    <a16:rowId xmlns:a16="http://schemas.microsoft.com/office/drawing/2014/main" val="1013111854"/>
                  </a:ext>
                </a:extLst>
              </a:tr>
              <a:tr h="346837">
                <a:tc rowSpan="3">
                  <a:txBody>
                    <a:bodyPr/>
                    <a:lstStyle/>
                    <a:p>
                      <a:pPr algn="ctr"/>
                      <a:r>
                        <a:rPr lang="zh-CN" altLang="en-US" sz="1000" dirty="0"/>
                        <a:t>模型无关的方法</a:t>
                      </a:r>
                    </a:p>
                  </a:txBody>
                  <a:tcPr anchor="ctr"/>
                </a:tc>
                <a:tc>
                  <a:txBody>
                    <a:bodyPr/>
                    <a:lstStyle/>
                    <a:p>
                      <a:pPr algn="ctr"/>
                      <a:r>
                        <a:rPr lang="zh-CN" altLang="en-US" sz="1000" dirty="0"/>
                        <a:t>早期融合</a:t>
                      </a:r>
                    </a:p>
                  </a:txBody>
                  <a:tcPr anchor="ctr"/>
                </a:tc>
                <a:tc>
                  <a:txBody>
                    <a:bodyPr/>
                    <a:lstStyle/>
                    <a:p>
                      <a:pPr algn="ctr"/>
                      <a:r>
                        <a:rPr lang="zh-CN" altLang="en-US" sz="1000" dirty="0"/>
                        <a:t>分类</a:t>
                      </a:r>
                    </a:p>
                  </a:txBody>
                  <a:tcPr anchor="ctr"/>
                </a:tc>
                <a:tc>
                  <a:txBody>
                    <a:bodyPr/>
                    <a:lstStyle/>
                    <a:p>
                      <a:pPr algn="ctr"/>
                      <a:r>
                        <a:rPr lang="zh-CN" altLang="en-US" sz="1000" dirty="0"/>
                        <a:t>否</a:t>
                      </a:r>
                    </a:p>
                  </a:txBody>
                  <a:tcPr anchor="ctr"/>
                </a:tc>
                <a:tc>
                  <a:txBody>
                    <a:bodyPr/>
                    <a:lstStyle/>
                    <a:p>
                      <a:pPr algn="ctr"/>
                      <a:r>
                        <a:rPr lang="zh-CN" altLang="en-US" sz="1000" dirty="0"/>
                        <a:t>情感识别</a:t>
                      </a:r>
                    </a:p>
                  </a:txBody>
                  <a:tcPr anchor="ctr"/>
                </a:tc>
                <a:extLst>
                  <a:ext uri="{0D108BD9-81ED-4DB2-BD59-A6C34878D82A}">
                    <a16:rowId xmlns:a16="http://schemas.microsoft.com/office/drawing/2014/main" val="3671099925"/>
                  </a:ext>
                </a:extLst>
              </a:tr>
              <a:tr h="346837">
                <a:tc vMerge="1">
                  <a:txBody>
                    <a:bodyPr/>
                    <a:lstStyle/>
                    <a:p>
                      <a:pPr algn="ctr"/>
                      <a:endParaRPr lang="zh-CN" altLang="en-US" sz="1000" dirty="0"/>
                    </a:p>
                  </a:txBody>
                  <a:tcPr anchor="ctr"/>
                </a:tc>
                <a:tc>
                  <a:txBody>
                    <a:bodyPr/>
                    <a:lstStyle/>
                    <a:p>
                      <a:pPr algn="ctr"/>
                      <a:r>
                        <a:rPr lang="zh-CN" altLang="en-US" sz="1000" dirty="0"/>
                        <a:t>晚期融合</a:t>
                      </a:r>
                    </a:p>
                  </a:txBody>
                  <a:tcPr anchor="ctr"/>
                </a:tc>
                <a:tc>
                  <a:txBody>
                    <a:bodyPr/>
                    <a:lstStyle/>
                    <a:p>
                      <a:pPr algn="ctr"/>
                      <a:r>
                        <a:rPr lang="zh-CN" altLang="en-US" sz="1000" dirty="0"/>
                        <a:t>回归</a:t>
                      </a:r>
                    </a:p>
                  </a:txBody>
                  <a:tcPr anchor="ctr"/>
                </a:tc>
                <a:tc>
                  <a:txBody>
                    <a:bodyPr/>
                    <a:lstStyle/>
                    <a:p>
                      <a:pPr algn="ctr"/>
                      <a:r>
                        <a:rPr lang="zh-CN" altLang="en-US" sz="1000" dirty="0"/>
                        <a:t>是</a:t>
                      </a:r>
                    </a:p>
                  </a:txBody>
                  <a:tcPr anchor="ctr"/>
                </a:tc>
                <a:tc>
                  <a:txBody>
                    <a:bodyPr/>
                    <a:lstStyle/>
                    <a:p>
                      <a:pPr algn="ctr"/>
                      <a:r>
                        <a:rPr lang="zh-CN" altLang="en-US" sz="1000" dirty="0"/>
                        <a:t>情感识别</a:t>
                      </a:r>
                    </a:p>
                  </a:txBody>
                  <a:tcPr anchor="ctr"/>
                </a:tc>
                <a:extLst>
                  <a:ext uri="{0D108BD9-81ED-4DB2-BD59-A6C34878D82A}">
                    <a16:rowId xmlns:a16="http://schemas.microsoft.com/office/drawing/2014/main" val="1351180513"/>
                  </a:ext>
                </a:extLst>
              </a:tr>
              <a:tr h="346837">
                <a:tc vMerge="1">
                  <a:txBody>
                    <a:bodyPr/>
                    <a:lstStyle/>
                    <a:p>
                      <a:pPr algn="ctr"/>
                      <a:endParaRPr lang="zh-CN" altLang="en-US" sz="1000" dirty="0"/>
                    </a:p>
                  </a:txBody>
                  <a:tcPr anchor="ctr"/>
                </a:tc>
                <a:tc>
                  <a:txBody>
                    <a:bodyPr/>
                    <a:lstStyle/>
                    <a:p>
                      <a:pPr algn="ctr"/>
                      <a:r>
                        <a:rPr lang="zh-CN" altLang="en-US" sz="1000" dirty="0"/>
                        <a:t>混合融合</a:t>
                      </a:r>
                    </a:p>
                  </a:txBody>
                  <a:tcPr anchor="ctr"/>
                </a:tc>
                <a:tc>
                  <a:txBody>
                    <a:bodyPr/>
                    <a:lstStyle/>
                    <a:p>
                      <a:pPr algn="ctr"/>
                      <a:r>
                        <a:rPr lang="zh-CN" altLang="en-US" sz="1000" dirty="0"/>
                        <a:t>分类</a:t>
                      </a:r>
                    </a:p>
                  </a:txBody>
                  <a:tcPr anchor="ctr"/>
                </a:tc>
                <a:tc>
                  <a:txBody>
                    <a:bodyPr/>
                    <a:lstStyle/>
                    <a:p>
                      <a:pPr algn="ctr"/>
                      <a:r>
                        <a:rPr lang="zh-CN" altLang="en-US" sz="1000" dirty="0"/>
                        <a:t>否</a:t>
                      </a:r>
                    </a:p>
                  </a:txBody>
                  <a:tcPr anchor="ctr"/>
                </a:tc>
                <a:tc>
                  <a:txBody>
                    <a:bodyPr/>
                    <a:lstStyle/>
                    <a:p>
                      <a:pPr algn="ctr"/>
                      <a:r>
                        <a:rPr lang="zh-CN" altLang="en-US" sz="1000" dirty="0"/>
                        <a:t>事件检测</a:t>
                      </a:r>
                    </a:p>
                  </a:txBody>
                  <a:tcPr anchor="ctr"/>
                </a:tc>
                <a:extLst>
                  <a:ext uri="{0D108BD9-81ED-4DB2-BD59-A6C34878D82A}">
                    <a16:rowId xmlns:a16="http://schemas.microsoft.com/office/drawing/2014/main" val="1495861522"/>
                  </a:ext>
                </a:extLst>
              </a:tr>
              <a:tr h="346837">
                <a:tc rowSpan="8">
                  <a:txBody>
                    <a:bodyPr/>
                    <a:lstStyle/>
                    <a:p>
                      <a:pPr algn="ctr"/>
                      <a:r>
                        <a:rPr lang="zh-CN" altLang="en-US" sz="1000" dirty="0"/>
                        <a:t>基于模型的方法</a:t>
                      </a:r>
                    </a:p>
                  </a:txBody>
                  <a:tcPr anchor="ctr"/>
                </a:tc>
                <a:tc rowSpan="2">
                  <a:txBody>
                    <a:bodyPr/>
                    <a:lstStyle/>
                    <a:p>
                      <a:pPr algn="ctr"/>
                      <a:r>
                        <a:rPr lang="zh-CN" altLang="en-US" sz="1000" dirty="0"/>
                        <a:t>多核学习</a:t>
                      </a:r>
                    </a:p>
                  </a:txBody>
                  <a:tcPr anchor="ctr"/>
                </a:tc>
                <a:tc>
                  <a:txBody>
                    <a:bodyPr/>
                    <a:lstStyle/>
                    <a:p>
                      <a:pPr algn="ctr"/>
                      <a:r>
                        <a:rPr lang="zh-CN" altLang="en-US" sz="1000" dirty="0"/>
                        <a:t>分类</a:t>
                      </a:r>
                    </a:p>
                  </a:txBody>
                  <a:tcPr anchor="ctr"/>
                </a:tc>
                <a:tc>
                  <a:txBody>
                    <a:bodyPr/>
                    <a:lstStyle/>
                    <a:p>
                      <a:pPr algn="ctr"/>
                      <a:r>
                        <a:rPr lang="zh-CN" altLang="en-US" sz="1000" dirty="0"/>
                        <a:t>否</a:t>
                      </a:r>
                    </a:p>
                  </a:txBody>
                  <a:tcPr anchor="ctr"/>
                </a:tc>
                <a:tc>
                  <a:txBody>
                    <a:bodyPr/>
                    <a:lstStyle/>
                    <a:p>
                      <a:pPr algn="ctr"/>
                      <a:r>
                        <a:rPr lang="zh-CN" altLang="en-US" sz="1000" dirty="0"/>
                        <a:t>对象分类</a:t>
                      </a:r>
                    </a:p>
                  </a:txBody>
                  <a:tcPr anchor="ctr"/>
                </a:tc>
                <a:extLst>
                  <a:ext uri="{0D108BD9-81ED-4DB2-BD59-A6C34878D82A}">
                    <a16:rowId xmlns:a16="http://schemas.microsoft.com/office/drawing/2014/main" val="3893794339"/>
                  </a:ext>
                </a:extLst>
              </a:tr>
              <a:tr h="346837">
                <a:tc vMerge="1">
                  <a:txBody>
                    <a:bodyPr/>
                    <a:lstStyle/>
                    <a:p>
                      <a:pPr algn="ctr"/>
                      <a:endParaRPr lang="zh-CN" altLang="en-US" sz="1000"/>
                    </a:p>
                  </a:txBody>
                  <a:tcPr anchor="ctr"/>
                </a:tc>
                <a:tc vMerge="1">
                  <a:txBody>
                    <a:bodyPr/>
                    <a:lstStyle/>
                    <a:p>
                      <a:pPr algn="ctr"/>
                      <a:endParaRPr lang="zh-CN" altLang="en-US" sz="1000" dirty="0"/>
                    </a:p>
                  </a:txBody>
                  <a:tcPr anchor="ctr"/>
                </a:tc>
                <a:tc>
                  <a:txBody>
                    <a:bodyPr/>
                    <a:lstStyle/>
                    <a:p>
                      <a:pPr algn="ctr"/>
                      <a:r>
                        <a:rPr lang="zh-CN" altLang="en-US" sz="1000" dirty="0"/>
                        <a:t>分类</a:t>
                      </a:r>
                    </a:p>
                  </a:txBody>
                  <a:tcPr anchor="ctr"/>
                </a:tc>
                <a:tc>
                  <a:txBody>
                    <a:bodyPr/>
                    <a:lstStyle/>
                    <a:p>
                      <a:pPr algn="ctr"/>
                      <a:r>
                        <a:rPr lang="zh-CN" altLang="en-US" sz="1000" dirty="0"/>
                        <a:t>否</a:t>
                      </a:r>
                    </a:p>
                  </a:txBody>
                  <a:tcPr anchor="ctr"/>
                </a:tc>
                <a:tc>
                  <a:txBody>
                    <a:bodyPr/>
                    <a:lstStyle/>
                    <a:p>
                      <a:pPr algn="ctr"/>
                      <a:r>
                        <a:rPr lang="zh-CN" altLang="en-US" sz="1000" dirty="0"/>
                        <a:t>情感识别</a:t>
                      </a:r>
                    </a:p>
                  </a:txBody>
                  <a:tcPr anchor="ctr"/>
                </a:tc>
                <a:extLst>
                  <a:ext uri="{0D108BD9-81ED-4DB2-BD59-A6C34878D82A}">
                    <a16:rowId xmlns:a16="http://schemas.microsoft.com/office/drawing/2014/main" val="982938827"/>
                  </a:ext>
                </a:extLst>
              </a:tr>
              <a:tr h="346837">
                <a:tc vMerge="1">
                  <a:txBody>
                    <a:bodyPr/>
                    <a:lstStyle/>
                    <a:p>
                      <a:pPr algn="ctr"/>
                      <a:endParaRPr lang="zh-CN" altLang="en-US" sz="1000"/>
                    </a:p>
                  </a:txBody>
                  <a:tcPr anchor="ctr"/>
                </a:tc>
                <a:tc rowSpan="3">
                  <a:txBody>
                    <a:bodyPr/>
                    <a:lstStyle/>
                    <a:p>
                      <a:pPr algn="ctr"/>
                      <a:r>
                        <a:rPr lang="zh-CN" altLang="en-US" sz="1000" dirty="0"/>
                        <a:t>图像模型</a:t>
                      </a:r>
                    </a:p>
                  </a:txBody>
                  <a:tcPr anchor="ctr"/>
                </a:tc>
                <a:tc>
                  <a:txBody>
                    <a:bodyPr/>
                    <a:lstStyle/>
                    <a:p>
                      <a:pPr algn="ctr"/>
                      <a:r>
                        <a:rPr lang="zh-CN" altLang="en-US" sz="1000" dirty="0"/>
                        <a:t>分类</a:t>
                      </a:r>
                    </a:p>
                  </a:txBody>
                  <a:tcPr anchor="ctr"/>
                </a:tc>
                <a:tc>
                  <a:txBody>
                    <a:bodyPr/>
                    <a:lstStyle/>
                    <a:p>
                      <a:pPr algn="ctr"/>
                      <a:r>
                        <a:rPr lang="zh-CN" altLang="en-US" sz="1000" dirty="0"/>
                        <a:t>是</a:t>
                      </a:r>
                    </a:p>
                  </a:txBody>
                  <a:tcPr anchor="ctr"/>
                </a:tc>
                <a:tc>
                  <a:txBody>
                    <a:bodyPr/>
                    <a:lstStyle/>
                    <a:p>
                      <a:pPr algn="ctr"/>
                      <a:r>
                        <a:rPr lang="zh-CN" altLang="en-US" sz="1000" dirty="0"/>
                        <a:t>双模语音</a:t>
                      </a:r>
                    </a:p>
                  </a:txBody>
                  <a:tcPr anchor="ctr"/>
                </a:tc>
                <a:extLst>
                  <a:ext uri="{0D108BD9-81ED-4DB2-BD59-A6C34878D82A}">
                    <a16:rowId xmlns:a16="http://schemas.microsoft.com/office/drawing/2014/main" val="3468693399"/>
                  </a:ext>
                </a:extLst>
              </a:tr>
              <a:tr h="346837">
                <a:tc vMerge="1">
                  <a:txBody>
                    <a:bodyPr/>
                    <a:lstStyle/>
                    <a:p>
                      <a:pPr algn="ctr"/>
                      <a:endParaRPr lang="zh-CN" altLang="en-US" sz="1000"/>
                    </a:p>
                  </a:txBody>
                  <a:tcPr anchor="ctr"/>
                </a:tc>
                <a:tc vMerge="1">
                  <a:txBody>
                    <a:bodyPr/>
                    <a:lstStyle/>
                    <a:p>
                      <a:pPr algn="ctr"/>
                      <a:endParaRPr lang="zh-CN" altLang="en-US" sz="1000"/>
                    </a:p>
                  </a:txBody>
                  <a:tcPr anchor="ctr"/>
                </a:tc>
                <a:tc>
                  <a:txBody>
                    <a:bodyPr/>
                    <a:lstStyle/>
                    <a:p>
                      <a:pPr algn="ctr"/>
                      <a:r>
                        <a:rPr lang="zh-CN" altLang="en-US" sz="1000" dirty="0"/>
                        <a:t>回归</a:t>
                      </a:r>
                    </a:p>
                  </a:txBody>
                  <a:tcPr anchor="ctr"/>
                </a:tc>
                <a:tc>
                  <a:txBody>
                    <a:bodyPr/>
                    <a:lstStyle/>
                    <a:p>
                      <a:pPr algn="ctr"/>
                      <a:r>
                        <a:rPr lang="zh-CN" altLang="en-US" sz="1000" dirty="0"/>
                        <a:t>是</a:t>
                      </a:r>
                    </a:p>
                  </a:txBody>
                  <a:tcPr anchor="ctr"/>
                </a:tc>
                <a:tc>
                  <a:txBody>
                    <a:bodyPr/>
                    <a:lstStyle/>
                    <a:p>
                      <a:pPr algn="ctr"/>
                      <a:r>
                        <a:rPr lang="zh-CN" altLang="en-US" sz="1000" dirty="0"/>
                        <a:t>情感识别</a:t>
                      </a:r>
                    </a:p>
                  </a:txBody>
                  <a:tcPr anchor="ctr"/>
                </a:tc>
                <a:extLst>
                  <a:ext uri="{0D108BD9-81ED-4DB2-BD59-A6C34878D82A}">
                    <a16:rowId xmlns:a16="http://schemas.microsoft.com/office/drawing/2014/main" val="1359736701"/>
                  </a:ext>
                </a:extLst>
              </a:tr>
              <a:tr h="346837">
                <a:tc vMerge="1">
                  <a:txBody>
                    <a:bodyPr/>
                    <a:lstStyle/>
                    <a:p>
                      <a:pPr algn="ctr"/>
                      <a:endParaRPr lang="zh-CN" altLang="en-US" sz="1000"/>
                    </a:p>
                  </a:txBody>
                  <a:tcPr anchor="ctr"/>
                </a:tc>
                <a:tc vMerge="1">
                  <a:txBody>
                    <a:bodyPr/>
                    <a:lstStyle/>
                    <a:p>
                      <a:pPr algn="ctr"/>
                      <a:endParaRPr lang="zh-CN" altLang="en-US" sz="1000" dirty="0"/>
                    </a:p>
                  </a:txBody>
                  <a:tcPr anchor="ctr"/>
                </a:tc>
                <a:tc>
                  <a:txBody>
                    <a:bodyPr/>
                    <a:lstStyle/>
                    <a:p>
                      <a:pPr algn="ctr"/>
                      <a:r>
                        <a:rPr lang="zh-CN" altLang="en-US" sz="1000" dirty="0"/>
                        <a:t>分类</a:t>
                      </a:r>
                    </a:p>
                  </a:txBody>
                  <a:tcPr anchor="ctr"/>
                </a:tc>
                <a:tc>
                  <a:txBody>
                    <a:bodyPr/>
                    <a:lstStyle/>
                    <a:p>
                      <a:pPr algn="ctr"/>
                      <a:r>
                        <a:rPr lang="zh-CN" altLang="en-US" sz="1000" dirty="0"/>
                        <a:t>否</a:t>
                      </a:r>
                    </a:p>
                  </a:txBody>
                  <a:tcPr anchor="ctr"/>
                </a:tc>
                <a:tc>
                  <a:txBody>
                    <a:bodyPr/>
                    <a:lstStyle/>
                    <a:p>
                      <a:pPr algn="ctr"/>
                      <a:r>
                        <a:rPr lang="zh-CN" altLang="en-US" sz="1000" dirty="0"/>
                        <a:t>媒体分类</a:t>
                      </a:r>
                    </a:p>
                  </a:txBody>
                  <a:tcPr anchor="ctr"/>
                </a:tc>
                <a:extLst>
                  <a:ext uri="{0D108BD9-81ED-4DB2-BD59-A6C34878D82A}">
                    <a16:rowId xmlns:a16="http://schemas.microsoft.com/office/drawing/2014/main" val="673538132"/>
                  </a:ext>
                </a:extLst>
              </a:tr>
              <a:tr h="346837">
                <a:tc vMerge="1">
                  <a:txBody>
                    <a:bodyPr/>
                    <a:lstStyle/>
                    <a:p>
                      <a:pPr algn="ctr"/>
                      <a:endParaRPr lang="zh-CN" altLang="en-US" sz="1000"/>
                    </a:p>
                  </a:txBody>
                  <a:tcPr anchor="ctr"/>
                </a:tc>
                <a:tc rowSpan="3">
                  <a:txBody>
                    <a:bodyPr/>
                    <a:lstStyle/>
                    <a:p>
                      <a:pPr algn="ctr"/>
                      <a:r>
                        <a:rPr lang="zh-CN" altLang="en-US" sz="1000" dirty="0"/>
                        <a:t>神经网络</a:t>
                      </a:r>
                    </a:p>
                  </a:txBody>
                  <a:tcPr anchor="ctr"/>
                </a:tc>
                <a:tc>
                  <a:txBody>
                    <a:bodyPr/>
                    <a:lstStyle/>
                    <a:p>
                      <a:pPr algn="ctr"/>
                      <a:r>
                        <a:rPr lang="zh-CN" altLang="en-US" sz="1000" dirty="0"/>
                        <a:t>分类</a:t>
                      </a:r>
                    </a:p>
                  </a:txBody>
                  <a:tcPr anchor="ctr"/>
                </a:tc>
                <a:tc>
                  <a:txBody>
                    <a:bodyPr/>
                    <a:lstStyle/>
                    <a:p>
                      <a:pPr algn="ctr"/>
                      <a:r>
                        <a:rPr lang="zh-CN" altLang="en-US" sz="1000" dirty="0"/>
                        <a:t>是</a:t>
                      </a:r>
                    </a:p>
                  </a:txBody>
                  <a:tcPr anchor="ctr"/>
                </a:tc>
                <a:tc>
                  <a:txBody>
                    <a:bodyPr/>
                    <a:lstStyle/>
                    <a:p>
                      <a:pPr algn="ctr"/>
                      <a:r>
                        <a:rPr lang="zh-CN" altLang="en-US" sz="1000" dirty="0"/>
                        <a:t>情感识别</a:t>
                      </a:r>
                    </a:p>
                  </a:txBody>
                  <a:tcPr anchor="ctr"/>
                </a:tc>
                <a:extLst>
                  <a:ext uri="{0D108BD9-81ED-4DB2-BD59-A6C34878D82A}">
                    <a16:rowId xmlns:a16="http://schemas.microsoft.com/office/drawing/2014/main" val="319867040"/>
                  </a:ext>
                </a:extLst>
              </a:tr>
              <a:tr h="346837">
                <a:tc vMerge="1">
                  <a:txBody>
                    <a:bodyPr/>
                    <a:lstStyle/>
                    <a:p>
                      <a:pPr algn="ctr"/>
                      <a:endParaRPr lang="zh-CN" altLang="en-US" sz="1000"/>
                    </a:p>
                  </a:txBody>
                  <a:tcPr anchor="ctr"/>
                </a:tc>
                <a:tc vMerge="1">
                  <a:txBody>
                    <a:bodyPr/>
                    <a:lstStyle/>
                    <a:p>
                      <a:pPr algn="ctr"/>
                      <a:endParaRPr lang="zh-CN" altLang="en-US" sz="1000"/>
                    </a:p>
                  </a:txBody>
                  <a:tcPr anchor="ctr"/>
                </a:tc>
                <a:tc>
                  <a:txBody>
                    <a:bodyPr/>
                    <a:lstStyle/>
                    <a:p>
                      <a:pPr algn="ctr"/>
                      <a:r>
                        <a:rPr lang="zh-CN" altLang="en-US" sz="1000" dirty="0"/>
                        <a:t>分类</a:t>
                      </a:r>
                    </a:p>
                  </a:txBody>
                  <a:tcPr anchor="ctr"/>
                </a:tc>
                <a:tc>
                  <a:txBody>
                    <a:bodyPr/>
                    <a:lstStyle/>
                    <a:p>
                      <a:pPr algn="ctr"/>
                      <a:r>
                        <a:rPr lang="zh-CN" altLang="en-US" sz="1000" dirty="0"/>
                        <a:t>否</a:t>
                      </a:r>
                    </a:p>
                  </a:txBody>
                  <a:tcPr anchor="ctr"/>
                </a:tc>
                <a:tc>
                  <a:txBody>
                    <a:bodyPr/>
                    <a:lstStyle/>
                    <a:p>
                      <a:pPr algn="ctr"/>
                      <a:r>
                        <a:rPr lang="zh-CN" altLang="en-US" sz="1000" dirty="0"/>
                        <a:t>双模语音</a:t>
                      </a:r>
                    </a:p>
                  </a:txBody>
                  <a:tcPr anchor="ctr"/>
                </a:tc>
                <a:extLst>
                  <a:ext uri="{0D108BD9-81ED-4DB2-BD59-A6C34878D82A}">
                    <a16:rowId xmlns:a16="http://schemas.microsoft.com/office/drawing/2014/main" val="476940963"/>
                  </a:ext>
                </a:extLst>
              </a:tr>
              <a:tr h="346837">
                <a:tc vMerge="1">
                  <a:txBody>
                    <a:bodyPr/>
                    <a:lstStyle/>
                    <a:p>
                      <a:pPr algn="ctr"/>
                      <a:endParaRPr lang="zh-CN" altLang="en-US" sz="1000" dirty="0"/>
                    </a:p>
                  </a:txBody>
                  <a:tcPr anchor="ctr"/>
                </a:tc>
                <a:tc vMerge="1">
                  <a:txBody>
                    <a:bodyPr/>
                    <a:lstStyle/>
                    <a:p>
                      <a:pPr algn="ctr"/>
                      <a:endParaRPr lang="zh-CN" altLang="en-US" sz="1000" dirty="0"/>
                    </a:p>
                  </a:txBody>
                  <a:tcPr anchor="ctr"/>
                </a:tc>
                <a:tc>
                  <a:txBody>
                    <a:bodyPr/>
                    <a:lstStyle/>
                    <a:p>
                      <a:pPr algn="ctr"/>
                      <a:r>
                        <a:rPr lang="zh-CN" altLang="en-US" sz="1000" dirty="0"/>
                        <a:t>回归</a:t>
                      </a:r>
                    </a:p>
                  </a:txBody>
                  <a:tcPr anchor="ctr"/>
                </a:tc>
                <a:tc>
                  <a:txBody>
                    <a:bodyPr/>
                    <a:lstStyle/>
                    <a:p>
                      <a:pPr algn="ctr"/>
                      <a:r>
                        <a:rPr lang="zh-CN" altLang="en-US" sz="1000" dirty="0"/>
                        <a:t>是</a:t>
                      </a:r>
                    </a:p>
                  </a:txBody>
                  <a:tcPr anchor="ctr"/>
                </a:tc>
                <a:tc>
                  <a:txBody>
                    <a:bodyPr/>
                    <a:lstStyle/>
                    <a:p>
                      <a:pPr algn="ctr"/>
                      <a:r>
                        <a:rPr lang="zh-CN" altLang="en-US" sz="1000" dirty="0"/>
                        <a:t>情感识别</a:t>
                      </a:r>
                    </a:p>
                  </a:txBody>
                  <a:tcPr anchor="ctr"/>
                </a:tc>
                <a:extLst>
                  <a:ext uri="{0D108BD9-81ED-4DB2-BD59-A6C34878D82A}">
                    <a16:rowId xmlns:a16="http://schemas.microsoft.com/office/drawing/2014/main" val="3156193342"/>
                  </a:ext>
                </a:extLst>
              </a:tr>
            </a:tbl>
          </a:graphicData>
        </a:graphic>
      </p:graphicFrame>
    </p:spTree>
    <p:extLst>
      <p:ext uri="{BB962C8B-B14F-4D97-AF65-F5344CB8AC3E}">
        <p14:creationId xmlns:p14="http://schemas.microsoft.com/office/powerpoint/2010/main" val="3156858793"/>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40120" y="550053"/>
            <a:ext cx="8208912" cy="2973635"/>
          </a:xfrm>
          <a:prstGeom prst="rect">
            <a:avLst/>
          </a:prstGeom>
          <a:noFill/>
        </p:spPr>
        <p:txBody>
          <a:bodyPr wrap="square" lIns="0" tIns="0" rIns="0" bIns="0" rtlCol="0">
            <a:spAutoFit/>
          </a:bodyPr>
          <a:lstStyle/>
          <a:p>
            <a:pPr algn="just">
              <a:lnSpc>
                <a:spcPct val="150000"/>
              </a:lnSpc>
            </a:pPr>
            <a:r>
              <a:rPr lang="zh-CN" altLang="en-US" sz="2000" b="1" dirty="0">
                <a:solidFill>
                  <a:schemeClr val="accent1"/>
                </a:solidFill>
                <a:latin typeface="微软雅黑" pitchFamily="34" charset="-122"/>
                <a:ea typeface="微软雅黑" pitchFamily="34" charset="-122"/>
              </a:rPr>
              <a:t>多模态对齐方法</a:t>
            </a:r>
          </a:p>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rPr>
              <a:t>多模态对齐是多模态融合的关键技术之一，指从两个或多个模态中查找实例子组件之间的对应关系。例如，给定一个图像和一个标题，需找到图像区域与标题单词或短语的对应关系。多模态对齐方法分为显式对齐和隐式对齐。显式对齐关注模态之间子组件的对齐问题，而隐式对齐则是在深度学习模型训练期间对数据进行潜在对齐。</a:t>
            </a:r>
            <a:endParaRPr lang="en-US" altLang="zh-CN" sz="1000" dirty="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rPr>
              <a:t>无监督方法在不同模态的实例之间没有用于直接对齐的监督标签。监督方法是从无监督的序列对齐技术中得到启发，并通过增强模型的监督信息来获得更好的性能。</a:t>
            </a:r>
            <a:endParaRPr lang="en-US" altLang="zh-CN" sz="1000" dirty="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rPr>
              <a:t>图像模型方法最早用于对齐多种语言之间的语言机器翻译及语音音素的转录，即将音素映射到声学特征生成语音模型，并在模型训练期间对语音和音素数据进行潜在对齐。</a:t>
            </a:r>
            <a:endParaRPr lang="en-US" altLang="zh-CN" sz="1000" dirty="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rPr>
              <a:t>神经网络方法是目前解决机器翻译问题的主流方法，无论是使用编解码器模型还是通过跨模态检索都表现出较好的性能。利用神经网络模型进行模态隐式对齐，主要是在模型训练期间引入对齐机制，通常会考虑注意力机制。</a:t>
            </a:r>
          </a:p>
          <a:p>
            <a:pPr algn="just">
              <a:lnSpc>
                <a:spcPct val="150000"/>
              </a:lnSpc>
            </a:pPr>
            <a:endParaRPr lang="en-US" altLang="zh-CN" sz="1000" dirty="0">
              <a:solidFill>
                <a:schemeClr val="tx1">
                  <a:lumMod val="65000"/>
                  <a:lumOff val="35000"/>
                </a:schemeClr>
              </a:solidFill>
              <a:latin typeface="微软雅黑" pitchFamily="34" charset="-122"/>
              <a:ea typeface="微软雅黑" pitchFamily="34" charset="-122"/>
            </a:endParaRPr>
          </a:p>
          <a:p>
            <a:pPr algn="just">
              <a:lnSpc>
                <a:spcPct val="150000"/>
              </a:lnSpc>
            </a:pP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21" name="标题 20"/>
          <p:cNvSpPr>
            <a:spLocks noGrp="1"/>
          </p:cNvSpPr>
          <p:nvPr>
            <p:ph type="title"/>
          </p:nvPr>
        </p:nvSpPr>
        <p:spPr/>
        <p:txBody>
          <a:bodyPr/>
          <a:lstStyle/>
          <a:p>
            <a:r>
              <a:rPr lang="zh-CN" altLang="en-US" dirty="0"/>
              <a:t>多模态简介</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aphicFrame>
        <p:nvGraphicFramePr>
          <p:cNvPr id="4" name="表格 4">
            <a:extLst>
              <a:ext uri="{FF2B5EF4-FFF2-40B4-BE49-F238E27FC236}">
                <a16:creationId xmlns:a16="http://schemas.microsoft.com/office/drawing/2014/main" id="{B87B57E7-E09C-BD39-D892-8CA74CFACC0F}"/>
              </a:ext>
            </a:extLst>
          </p:cNvPr>
          <p:cNvGraphicFramePr>
            <a:graphicFrameLocks noGrp="1"/>
          </p:cNvGraphicFramePr>
          <p:nvPr>
            <p:extLst>
              <p:ext uri="{D42A27DB-BD31-4B8C-83A1-F6EECF244321}">
                <p14:modId xmlns:p14="http://schemas.microsoft.com/office/powerpoint/2010/main" val="153368426"/>
              </p:ext>
            </p:extLst>
          </p:nvPr>
        </p:nvGraphicFramePr>
        <p:xfrm>
          <a:off x="683568" y="3069302"/>
          <a:ext cx="7560840" cy="1950720"/>
        </p:xfrm>
        <a:graphic>
          <a:graphicData uri="http://schemas.openxmlformats.org/drawingml/2006/table">
            <a:tbl>
              <a:tblPr firstRow="1" bandRow="1">
                <a:tableStyleId>{5C22544A-7EE6-4342-B048-85BDC9FD1C3A}</a:tableStyleId>
              </a:tblPr>
              <a:tblGrid>
                <a:gridCol w="2520280">
                  <a:extLst>
                    <a:ext uri="{9D8B030D-6E8A-4147-A177-3AD203B41FA5}">
                      <a16:colId xmlns:a16="http://schemas.microsoft.com/office/drawing/2014/main" val="2959582651"/>
                    </a:ext>
                  </a:extLst>
                </a:gridCol>
                <a:gridCol w="2520280">
                  <a:extLst>
                    <a:ext uri="{9D8B030D-6E8A-4147-A177-3AD203B41FA5}">
                      <a16:colId xmlns:a16="http://schemas.microsoft.com/office/drawing/2014/main" val="2244691721"/>
                    </a:ext>
                  </a:extLst>
                </a:gridCol>
                <a:gridCol w="2520280">
                  <a:extLst>
                    <a:ext uri="{9D8B030D-6E8A-4147-A177-3AD203B41FA5}">
                      <a16:colId xmlns:a16="http://schemas.microsoft.com/office/drawing/2014/main" val="1108293570"/>
                    </a:ext>
                  </a:extLst>
                </a:gridCol>
              </a:tblGrid>
              <a:tr h="206472">
                <a:tc>
                  <a:txBody>
                    <a:bodyPr/>
                    <a:lstStyle/>
                    <a:p>
                      <a:pPr algn="ctr"/>
                      <a:r>
                        <a:rPr lang="zh-CN" altLang="en-US" sz="1000" dirty="0"/>
                        <a:t>对齐方法</a:t>
                      </a:r>
                    </a:p>
                  </a:txBody>
                  <a:tcPr anchor="ctr"/>
                </a:tc>
                <a:tc>
                  <a:txBody>
                    <a:bodyPr/>
                    <a:lstStyle/>
                    <a:p>
                      <a:pPr algn="ctr"/>
                      <a:r>
                        <a:rPr lang="zh-CN" altLang="en-US" sz="1000" dirty="0"/>
                        <a:t>对齐类型</a:t>
                      </a:r>
                    </a:p>
                  </a:txBody>
                  <a:tcPr anchor="ctr"/>
                </a:tc>
                <a:tc>
                  <a:txBody>
                    <a:bodyPr/>
                    <a:lstStyle/>
                    <a:p>
                      <a:pPr algn="ctr"/>
                      <a:r>
                        <a:rPr lang="zh-CN" altLang="en-US" sz="1000" dirty="0"/>
                        <a:t>模态类型</a:t>
                      </a:r>
                    </a:p>
                  </a:txBody>
                  <a:tcPr anchor="ctr"/>
                </a:tc>
                <a:extLst>
                  <a:ext uri="{0D108BD9-81ED-4DB2-BD59-A6C34878D82A}">
                    <a16:rowId xmlns:a16="http://schemas.microsoft.com/office/drawing/2014/main" val="246196519"/>
                  </a:ext>
                </a:extLst>
              </a:tr>
              <a:tr h="206472">
                <a:tc rowSpan="4">
                  <a:txBody>
                    <a:bodyPr/>
                    <a:lstStyle/>
                    <a:p>
                      <a:pPr algn="ctr"/>
                      <a:r>
                        <a:rPr lang="zh-CN" altLang="en-US" sz="1000" dirty="0"/>
                        <a:t>显式对齐</a:t>
                      </a:r>
                    </a:p>
                  </a:txBody>
                  <a:tcPr anchor="ctr"/>
                </a:tc>
                <a:tc rowSpan="2">
                  <a:txBody>
                    <a:bodyPr/>
                    <a:lstStyle/>
                    <a:p>
                      <a:pPr algn="ctr"/>
                      <a:r>
                        <a:rPr lang="zh-CN" altLang="en-US" sz="1000" dirty="0"/>
                        <a:t>无监督方法</a:t>
                      </a:r>
                    </a:p>
                  </a:txBody>
                  <a:tcPr anchor="ctr"/>
                </a:tc>
                <a:tc>
                  <a:txBody>
                    <a:bodyPr/>
                    <a:lstStyle/>
                    <a:p>
                      <a:pPr algn="ctr"/>
                      <a:r>
                        <a:rPr lang="zh-CN" altLang="en-US" sz="1000" dirty="0"/>
                        <a:t>视频</a:t>
                      </a:r>
                      <a:r>
                        <a:rPr lang="en-US" altLang="zh-CN" sz="1000" dirty="0"/>
                        <a:t>+</a:t>
                      </a:r>
                      <a:r>
                        <a:rPr lang="zh-CN" altLang="en-US" sz="1000" dirty="0"/>
                        <a:t>文本</a:t>
                      </a:r>
                    </a:p>
                  </a:txBody>
                  <a:tcPr anchor="ctr"/>
                </a:tc>
                <a:extLst>
                  <a:ext uri="{0D108BD9-81ED-4DB2-BD59-A6C34878D82A}">
                    <a16:rowId xmlns:a16="http://schemas.microsoft.com/office/drawing/2014/main" val="397791296"/>
                  </a:ext>
                </a:extLst>
              </a:tr>
              <a:tr h="206472">
                <a:tc vMerge="1">
                  <a:txBody>
                    <a:bodyPr/>
                    <a:lstStyle/>
                    <a:p>
                      <a:pPr algn="ctr"/>
                      <a:endParaRPr lang="zh-CN" altLang="en-US" dirty="0"/>
                    </a:p>
                  </a:txBody>
                  <a:tcPr/>
                </a:tc>
                <a:tc vMerge="1">
                  <a:txBody>
                    <a:bodyPr/>
                    <a:lstStyle/>
                    <a:p>
                      <a:pPr algn="ctr"/>
                      <a:endParaRPr lang="zh-CN" altLang="en-US" dirty="0"/>
                    </a:p>
                  </a:txBody>
                  <a:tcPr anchor="ctr"/>
                </a:tc>
                <a:tc>
                  <a:txBody>
                    <a:bodyPr/>
                    <a:lstStyle/>
                    <a:p>
                      <a:pPr algn="ctr"/>
                      <a:r>
                        <a:rPr lang="zh-CN" altLang="en-US" sz="1000" dirty="0"/>
                        <a:t>视频</a:t>
                      </a:r>
                      <a:r>
                        <a:rPr lang="en-US" altLang="zh-CN" sz="1000" dirty="0"/>
                        <a:t>+</a:t>
                      </a:r>
                      <a:r>
                        <a:rPr lang="zh-CN" altLang="en-US" sz="1000" dirty="0"/>
                        <a:t>语音</a:t>
                      </a:r>
                    </a:p>
                  </a:txBody>
                  <a:tcPr anchor="ctr"/>
                </a:tc>
                <a:extLst>
                  <a:ext uri="{0D108BD9-81ED-4DB2-BD59-A6C34878D82A}">
                    <a16:rowId xmlns:a16="http://schemas.microsoft.com/office/drawing/2014/main" val="1858537528"/>
                  </a:ext>
                </a:extLst>
              </a:tr>
              <a:tr h="206472">
                <a:tc vMerge="1">
                  <a:txBody>
                    <a:bodyPr/>
                    <a:lstStyle/>
                    <a:p>
                      <a:pPr algn="ctr"/>
                      <a:endParaRPr lang="zh-CN" altLang="en-US" dirty="0"/>
                    </a:p>
                  </a:txBody>
                  <a:tcPr/>
                </a:tc>
                <a:tc rowSpan="2">
                  <a:txBody>
                    <a:bodyPr/>
                    <a:lstStyle/>
                    <a:p>
                      <a:pPr algn="ctr"/>
                      <a:r>
                        <a:rPr lang="zh-CN" altLang="en-US" sz="1000" dirty="0"/>
                        <a:t>监督方法</a:t>
                      </a:r>
                    </a:p>
                  </a:txBody>
                  <a:tcPr anchor="ctr"/>
                </a:tc>
                <a:tc>
                  <a:txBody>
                    <a:bodyPr/>
                    <a:lstStyle/>
                    <a:p>
                      <a:pPr algn="ctr"/>
                      <a:r>
                        <a:rPr lang="zh-CN" altLang="en-US" sz="1000" dirty="0"/>
                        <a:t>视频</a:t>
                      </a:r>
                      <a:r>
                        <a:rPr lang="en-US" altLang="zh-CN" sz="1000" dirty="0"/>
                        <a:t>+</a:t>
                      </a:r>
                      <a:r>
                        <a:rPr lang="zh-CN" altLang="en-US" sz="1000" dirty="0"/>
                        <a:t>文本</a:t>
                      </a:r>
                    </a:p>
                  </a:txBody>
                  <a:tcPr anchor="ctr"/>
                </a:tc>
                <a:extLst>
                  <a:ext uri="{0D108BD9-81ED-4DB2-BD59-A6C34878D82A}">
                    <a16:rowId xmlns:a16="http://schemas.microsoft.com/office/drawing/2014/main" val="2668813257"/>
                  </a:ext>
                </a:extLst>
              </a:tr>
              <a:tr h="206472">
                <a:tc vMerge="1">
                  <a:txBody>
                    <a:bodyPr/>
                    <a:lstStyle/>
                    <a:p>
                      <a:pPr algn="ctr"/>
                      <a:endParaRPr lang="zh-CN" altLang="en-US" dirty="0"/>
                    </a:p>
                  </a:txBody>
                  <a:tcPr/>
                </a:tc>
                <a:tc vMerge="1">
                  <a:txBody>
                    <a:bodyPr/>
                    <a:lstStyle/>
                    <a:p>
                      <a:pPr algn="ctr"/>
                      <a:r>
                        <a:rPr lang="zh-CN" altLang="en-US" dirty="0"/>
                        <a:t>监督方法</a:t>
                      </a:r>
                    </a:p>
                  </a:txBody>
                  <a:tcPr anchor="ctr"/>
                </a:tc>
                <a:tc>
                  <a:txBody>
                    <a:bodyPr/>
                    <a:lstStyle/>
                    <a:p>
                      <a:pPr algn="ctr"/>
                      <a:r>
                        <a:rPr lang="zh-CN" altLang="en-US" sz="1000" dirty="0"/>
                        <a:t>图像</a:t>
                      </a:r>
                      <a:r>
                        <a:rPr lang="en-US" altLang="zh-CN" sz="1000" dirty="0"/>
                        <a:t>+</a:t>
                      </a:r>
                      <a:r>
                        <a:rPr lang="zh-CN" altLang="en-US" sz="1000" dirty="0"/>
                        <a:t>文本</a:t>
                      </a:r>
                    </a:p>
                  </a:txBody>
                  <a:tcPr anchor="ctr"/>
                </a:tc>
                <a:extLst>
                  <a:ext uri="{0D108BD9-81ED-4DB2-BD59-A6C34878D82A}">
                    <a16:rowId xmlns:a16="http://schemas.microsoft.com/office/drawing/2014/main" val="521816888"/>
                  </a:ext>
                </a:extLst>
              </a:tr>
              <a:tr h="206472">
                <a:tc rowSpan="3">
                  <a:txBody>
                    <a:bodyPr/>
                    <a:lstStyle/>
                    <a:p>
                      <a:pPr algn="ctr"/>
                      <a:r>
                        <a:rPr lang="zh-CN" altLang="en-US" sz="1000" dirty="0"/>
                        <a:t>隐式对齐</a:t>
                      </a:r>
                    </a:p>
                  </a:txBody>
                  <a:tcPr anchor="ctr"/>
                </a:tc>
                <a:tc>
                  <a:txBody>
                    <a:bodyPr/>
                    <a:lstStyle/>
                    <a:p>
                      <a:pPr algn="ctr"/>
                      <a:r>
                        <a:rPr lang="zh-CN" altLang="en-US" sz="1000" dirty="0"/>
                        <a:t>图像模型方法</a:t>
                      </a:r>
                    </a:p>
                  </a:txBody>
                  <a:tcPr anchor="ctr"/>
                </a:tc>
                <a:tc>
                  <a:txBody>
                    <a:bodyPr/>
                    <a:lstStyle/>
                    <a:p>
                      <a:pPr algn="ctr"/>
                      <a:r>
                        <a:rPr lang="zh-CN" altLang="en-US" sz="1000" dirty="0"/>
                        <a:t>语音</a:t>
                      </a:r>
                      <a:r>
                        <a:rPr lang="en-US" altLang="zh-CN" sz="1000" dirty="0"/>
                        <a:t>+</a:t>
                      </a:r>
                      <a:r>
                        <a:rPr lang="zh-CN" altLang="en-US" sz="1000" dirty="0"/>
                        <a:t>文本</a:t>
                      </a:r>
                    </a:p>
                  </a:txBody>
                  <a:tcPr anchor="ctr"/>
                </a:tc>
                <a:extLst>
                  <a:ext uri="{0D108BD9-81ED-4DB2-BD59-A6C34878D82A}">
                    <a16:rowId xmlns:a16="http://schemas.microsoft.com/office/drawing/2014/main" val="108060359"/>
                  </a:ext>
                </a:extLst>
              </a:tr>
              <a:tr h="206472">
                <a:tc vMerge="1">
                  <a:txBody>
                    <a:bodyPr/>
                    <a:lstStyle/>
                    <a:p>
                      <a:pPr algn="ctr"/>
                      <a:endParaRPr lang="zh-CN" altLang="en-US"/>
                    </a:p>
                  </a:txBody>
                  <a:tcPr anchor="ctr"/>
                </a:tc>
                <a:tc rowSpan="2">
                  <a:txBody>
                    <a:bodyPr/>
                    <a:lstStyle/>
                    <a:p>
                      <a:pPr algn="ctr"/>
                      <a:r>
                        <a:rPr lang="zh-CN" altLang="en-US" sz="1000" dirty="0"/>
                        <a:t>神经网络方法</a:t>
                      </a:r>
                    </a:p>
                  </a:txBody>
                  <a:tcPr anchor="ctr"/>
                </a:tc>
                <a:tc>
                  <a:txBody>
                    <a:bodyPr/>
                    <a:lstStyle/>
                    <a:p>
                      <a:pPr algn="ctr"/>
                      <a:r>
                        <a:rPr lang="zh-CN" altLang="en-US" sz="1000" dirty="0"/>
                        <a:t>图像</a:t>
                      </a:r>
                      <a:r>
                        <a:rPr lang="en-US" altLang="zh-CN" sz="1000" dirty="0"/>
                        <a:t>+</a:t>
                      </a:r>
                      <a:r>
                        <a:rPr lang="zh-CN" altLang="en-US" sz="1000" dirty="0"/>
                        <a:t>文本</a:t>
                      </a:r>
                    </a:p>
                  </a:txBody>
                  <a:tcPr anchor="ctr"/>
                </a:tc>
                <a:extLst>
                  <a:ext uri="{0D108BD9-81ED-4DB2-BD59-A6C34878D82A}">
                    <a16:rowId xmlns:a16="http://schemas.microsoft.com/office/drawing/2014/main" val="3357176362"/>
                  </a:ext>
                </a:extLst>
              </a:tr>
              <a:tr h="206472">
                <a:tc vMerge="1">
                  <a:txBody>
                    <a:bodyPr/>
                    <a:lstStyle/>
                    <a:p>
                      <a:pPr algn="ctr"/>
                      <a:endParaRPr lang="zh-CN" altLang="en-US" dirty="0"/>
                    </a:p>
                  </a:txBody>
                  <a:tcPr anchor="ctr"/>
                </a:tc>
                <a:tc vMerge="1">
                  <a:txBody>
                    <a:bodyPr/>
                    <a:lstStyle/>
                    <a:p>
                      <a:pPr algn="ctr"/>
                      <a:endParaRPr lang="zh-CN" altLang="en-US" sz="1400" dirty="0"/>
                    </a:p>
                  </a:txBody>
                  <a:tcPr anchor="ctr"/>
                </a:tc>
                <a:tc>
                  <a:txBody>
                    <a:bodyPr/>
                    <a:lstStyle/>
                    <a:p>
                      <a:pPr algn="ctr"/>
                      <a:r>
                        <a:rPr lang="zh-CN" altLang="en-US" sz="1000" dirty="0"/>
                        <a:t>视频</a:t>
                      </a:r>
                      <a:r>
                        <a:rPr lang="en-US" altLang="zh-CN" sz="1000" dirty="0"/>
                        <a:t>+</a:t>
                      </a:r>
                      <a:r>
                        <a:rPr lang="zh-CN" altLang="en-US" sz="1000" dirty="0"/>
                        <a:t>文本</a:t>
                      </a:r>
                    </a:p>
                  </a:txBody>
                  <a:tcPr anchor="ctr"/>
                </a:tc>
                <a:extLst>
                  <a:ext uri="{0D108BD9-81ED-4DB2-BD59-A6C34878D82A}">
                    <a16:rowId xmlns:a16="http://schemas.microsoft.com/office/drawing/2014/main" val="3943710118"/>
                  </a:ext>
                </a:extLst>
              </a:tr>
            </a:tbl>
          </a:graphicData>
        </a:graphic>
      </p:graphicFrame>
    </p:spTree>
    <p:extLst>
      <p:ext uri="{BB962C8B-B14F-4D97-AF65-F5344CB8AC3E}">
        <p14:creationId xmlns:p14="http://schemas.microsoft.com/office/powerpoint/2010/main" val="3360054287"/>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487439" y="2944801"/>
            <a:ext cx="4169121"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itchFamily="34" charset="-122"/>
                <a:ea typeface="微软雅黑" pitchFamily="34" charset="-122"/>
              </a:rPr>
              <a:t>怎么识别精神疾病</a:t>
            </a:r>
          </a:p>
        </p:txBody>
      </p:sp>
      <p:sp>
        <p:nvSpPr>
          <p:cNvPr id="20" name="Freeform 5"/>
          <p:cNvSpPr>
            <a:spLocks/>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pic>
        <p:nvPicPr>
          <p:cNvPr id="2" name="图片 1" descr="图片包含 图标&#10;&#10;描述已自动生成">
            <a:extLst>
              <a:ext uri="{FF2B5EF4-FFF2-40B4-BE49-F238E27FC236}">
                <a16:creationId xmlns:a16="http://schemas.microsoft.com/office/drawing/2014/main" id="{FA686A4C-F0B3-F686-3685-649C92FA57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6617" y="1758408"/>
            <a:ext cx="1030766" cy="1030766"/>
          </a:xfrm>
          <a:prstGeom prst="rect">
            <a:avLst/>
          </a:prstGeom>
        </p:spPr>
      </p:pic>
    </p:spTree>
    <p:extLst>
      <p:ext uri="{BB962C8B-B14F-4D97-AF65-F5344CB8AC3E}">
        <p14:creationId xmlns:p14="http://schemas.microsoft.com/office/powerpoint/2010/main" val="1394410300"/>
      </p:ext>
    </p:extLst>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53" presetClass="entr" presetSubtype="528"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fltVal val="0.5"/>
                                          </p:val>
                                        </p:tav>
                                        <p:tav tm="100000">
                                          <p:val>
                                            <p:strVal val="#ppt_x"/>
                                          </p:val>
                                        </p:tav>
                                      </p:tavLst>
                                    </p:anim>
                                    <p:anim calcmode="lin" valueType="num">
                                      <p:cBhvr>
                                        <p:cTn id="14" dur="500" fill="hold"/>
                                        <p:tgtEl>
                                          <p:spTgt spid="20"/>
                                        </p:tgtEl>
                                        <p:attrNameLst>
                                          <p:attrName>ppt_y</p:attrName>
                                        </p:attrNameLst>
                                      </p:cBhvr>
                                      <p:tavLst>
                                        <p:tav tm="0">
                                          <p:val>
                                            <p:fltVal val="0.5"/>
                                          </p:val>
                                        </p:tav>
                                        <p:tav tm="100000">
                                          <p:val>
                                            <p:strVal val="#ppt_y"/>
                                          </p:val>
                                        </p:tav>
                                      </p:tavLst>
                                    </p:anim>
                                  </p:childTnLst>
                                </p:cTn>
                              </p:par>
                            </p:childTnLst>
                          </p:cTn>
                        </p:par>
                        <p:par>
                          <p:cTn id="15" fill="hold">
                            <p:stCondLst>
                              <p:cond delay="1100"/>
                            </p:stCondLst>
                            <p:childTnLst>
                              <p:par>
                                <p:cTn id="16" presetID="16" presetClass="entr" presetSubtype="21"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arn(inVertical)">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a:extLst>
              <a:ext uri="{FF2B5EF4-FFF2-40B4-BE49-F238E27FC236}">
                <a16:creationId xmlns:a16="http://schemas.microsoft.com/office/drawing/2014/main" id="{BFFCCE4C-559C-BB5F-2394-D33E5ACF1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97" y="843558"/>
            <a:ext cx="3604477" cy="24075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283968" y="699542"/>
            <a:ext cx="4104456" cy="3204467"/>
          </a:xfrm>
          <a:prstGeom prst="rect">
            <a:avLst/>
          </a:prstGeom>
          <a:noFill/>
        </p:spPr>
        <p:txBody>
          <a:bodyPr wrap="square" lIns="0" tIns="0" rIns="0" bIns="0" rtlCol="0">
            <a:spAutoFit/>
          </a:bodyPr>
          <a:lstStyle/>
          <a:p>
            <a:pPr>
              <a:lnSpc>
                <a:spcPct val="150000"/>
              </a:lnSpc>
            </a:pPr>
            <a:r>
              <a:rPr lang="zh-CN" altLang="en-US" sz="2000" b="1" dirty="0">
                <a:solidFill>
                  <a:schemeClr val="accent1"/>
                </a:solidFill>
                <a:latin typeface="微软雅黑" pitchFamily="34" charset="-122"/>
                <a:ea typeface="微软雅黑" pitchFamily="34" charset="-122"/>
              </a:rPr>
              <a:t>疾病识别</a:t>
            </a:r>
            <a:br>
              <a:rPr lang="en-US" altLang="zh-CN" sz="1000" dirty="0">
                <a:solidFill>
                  <a:schemeClr val="accent1"/>
                </a:solidFill>
                <a:latin typeface="方正兰亭纤黑简体" pitchFamily="65" charset="-122"/>
                <a:ea typeface="方正兰亭纤黑简体" pitchFamily="65" charset="-122"/>
              </a:rPr>
            </a:br>
            <a:r>
              <a:rPr lang="zh-CN" altLang="en-US" sz="1000" dirty="0">
                <a:solidFill>
                  <a:schemeClr val="tx1">
                    <a:lumMod val="65000"/>
                    <a:lumOff val="35000"/>
                  </a:schemeClr>
                </a:solidFill>
                <a:latin typeface="微软雅黑" pitchFamily="34" charset="-122"/>
                <a:ea typeface="微软雅黑" pitchFamily="34" charset="-122"/>
              </a:rPr>
              <a:t>中医看病讲究望、闻、问、切，医生也是通过多种模态数据对病人进行诊断，因此多模态在医疗诊断领域也能有很大发挥空间。</a:t>
            </a:r>
            <a:endParaRPr lang="en-US" altLang="zh-CN" sz="1000" dirty="0">
              <a:solidFill>
                <a:schemeClr val="tx1">
                  <a:lumMod val="65000"/>
                  <a:lumOff val="35000"/>
                </a:schemeClr>
              </a:solidFill>
              <a:latin typeface="微软雅黑" pitchFamily="34" charset="-122"/>
              <a:ea typeface="微软雅黑" pitchFamily="34" charset="-122"/>
            </a:endParaRPr>
          </a:p>
          <a:p>
            <a:pPr>
              <a:lnSpc>
                <a:spcPct val="150000"/>
              </a:lnSpc>
            </a:pPr>
            <a:endParaRPr lang="en-US" altLang="zh-CN" sz="1000" dirty="0">
              <a:solidFill>
                <a:schemeClr val="tx1">
                  <a:lumMod val="65000"/>
                  <a:lumOff val="35000"/>
                </a:schemeClr>
              </a:solidFill>
              <a:latin typeface="微软雅黑" pitchFamily="34" charset="-122"/>
              <a:ea typeface="微软雅黑" pitchFamily="34" charset="-122"/>
            </a:endParaRPr>
          </a:p>
          <a:p>
            <a:pPr>
              <a:lnSpc>
                <a:spcPct val="150000"/>
              </a:lnSpc>
            </a:pPr>
            <a:r>
              <a:rPr lang="zh-CN" altLang="en-US" sz="1000" dirty="0">
                <a:solidFill>
                  <a:schemeClr val="tx1">
                    <a:lumMod val="65000"/>
                    <a:lumOff val="35000"/>
                  </a:schemeClr>
                </a:solidFill>
                <a:latin typeface="微软雅黑" pitchFamily="34" charset="-122"/>
                <a:ea typeface="微软雅黑" pitchFamily="34" charset="-122"/>
              </a:rPr>
              <a:t>即便是精神疾病，也会反映在病人的身体上和反应上，例如抑郁症会导致情绪低落和兴趣减退或快感缺失，思维迟缓、阿尔茨海默病会导致认知功能减退和非认知性神经精神症状、记忆减退等症状。这些精神疾病都能通过病人的言行举止来进行判断</a:t>
            </a:r>
            <a:endParaRPr lang="en-US" altLang="zh-CN" sz="1000" dirty="0">
              <a:solidFill>
                <a:schemeClr val="tx1">
                  <a:lumMod val="65000"/>
                  <a:lumOff val="35000"/>
                </a:schemeClr>
              </a:solidFill>
              <a:latin typeface="微软雅黑" pitchFamily="34" charset="-122"/>
              <a:ea typeface="微软雅黑" pitchFamily="34" charset="-122"/>
            </a:endParaRPr>
          </a:p>
          <a:p>
            <a:pPr>
              <a:lnSpc>
                <a:spcPct val="150000"/>
              </a:lnSpc>
            </a:pPr>
            <a:endParaRPr lang="en-US" altLang="zh-CN" sz="1000" dirty="0">
              <a:solidFill>
                <a:schemeClr val="tx1">
                  <a:lumMod val="65000"/>
                  <a:lumOff val="35000"/>
                </a:schemeClr>
              </a:solidFill>
              <a:latin typeface="微软雅黑" pitchFamily="34" charset="-122"/>
              <a:ea typeface="微软雅黑" pitchFamily="34" charset="-122"/>
            </a:endParaRPr>
          </a:p>
          <a:p>
            <a:pPr>
              <a:lnSpc>
                <a:spcPct val="150000"/>
              </a:lnSpc>
            </a:pPr>
            <a:r>
              <a:rPr lang="zh-CN" altLang="en-US" sz="1000" dirty="0">
                <a:solidFill>
                  <a:schemeClr val="tx1">
                    <a:lumMod val="65000"/>
                    <a:lumOff val="35000"/>
                  </a:schemeClr>
                </a:solidFill>
                <a:latin typeface="微软雅黑" pitchFamily="34" charset="-122"/>
                <a:ea typeface="微软雅黑" pitchFamily="34" charset="-122"/>
              </a:rPr>
              <a:t>通常来说，抑郁症病人表现消极，脸色苍白，声音低沉无力，这些都是病人表现出来特殊的特征，而作为医生的多模态</a:t>
            </a:r>
            <a:r>
              <a:rPr lang="en-US" altLang="zh-CN" sz="1000" dirty="0">
                <a:solidFill>
                  <a:schemeClr val="tx1">
                    <a:lumMod val="65000"/>
                    <a:lumOff val="35000"/>
                  </a:schemeClr>
                </a:solidFill>
                <a:latin typeface="微软雅黑" pitchFamily="34" charset="-122"/>
                <a:ea typeface="微软雅黑" pitchFamily="34" charset="-122"/>
              </a:rPr>
              <a:t>AI</a:t>
            </a:r>
            <a:r>
              <a:rPr lang="zh-CN" altLang="en-US" sz="1000" dirty="0">
                <a:solidFill>
                  <a:schemeClr val="tx1">
                    <a:lumMod val="65000"/>
                    <a:lumOff val="35000"/>
                  </a:schemeClr>
                </a:solidFill>
                <a:latin typeface="微软雅黑" pitchFamily="34" charset="-122"/>
                <a:ea typeface="微软雅黑" pitchFamily="34" charset="-122"/>
              </a:rPr>
              <a:t>模型就要负责捕捉这些特有特征并选择合适的进行融合架构和方法进行特征融合，从而进行分析判断，得出精准的疾病诊断</a:t>
            </a:r>
            <a:endParaRPr lang="en-US" altLang="zh-CN" sz="1000" dirty="0">
              <a:solidFill>
                <a:schemeClr val="tx1">
                  <a:lumMod val="65000"/>
                  <a:lumOff val="35000"/>
                </a:schemeClr>
              </a:solidFill>
              <a:latin typeface="微软雅黑" pitchFamily="34" charset="-122"/>
              <a:ea typeface="微软雅黑" pitchFamily="34" charset="-122"/>
            </a:endParaRPr>
          </a:p>
        </p:txBody>
      </p:sp>
      <p:sp>
        <p:nvSpPr>
          <p:cNvPr id="21" name="标题 20"/>
          <p:cNvSpPr>
            <a:spLocks noGrp="1"/>
          </p:cNvSpPr>
          <p:nvPr>
            <p:ph type="title"/>
          </p:nvPr>
        </p:nvSpPr>
        <p:spPr/>
        <p:txBody>
          <a:bodyPr/>
          <a:lstStyle/>
          <a:p>
            <a:r>
              <a:rPr lang="zh-CN" altLang="en-US" dirty="0"/>
              <a:t>精神疾病识别</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4104" name="Picture 8">
            <a:extLst>
              <a:ext uri="{FF2B5EF4-FFF2-40B4-BE49-F238E27FC236}">
                <a16:creationId xmlns:a16="http://schemas.microsoft.com/office/drawing/2014/main" id="{362E1D6D-C983-896B-FAA6-1F60182CCD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7664" y="3003798"/>
            <a:ext cx="2523976" cy="168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729338"/>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606008" y="699542"/>
            <a:ext cx="7782416" cy="1588640"/>
          </a:xfrm>
          <a:prstGeom prst="rect">
            <a:avLst/>
          </a:prstGeom>
          <a:noFill/>
        </p:spPr>
        <p:txBody>
          <a:bodyPr wrap="square" lIns="0" tIns="0" rIns="0" bIns="0" rtlCol="0">
            <a:spAutoFit/>
          </a:bodyPr>
          <a:lstStyle/>
          <a:p>
            <a:pPr>
              <a:lnSpc>
                <a:spcPct val="150000"/>
              </a:lnSpc>
            </a:pPr>
            <a:r>
              <a:rPr lang="zh-CN" altLang="en-US" sz="2000" b="1" dirty="0">
                <a:solidFill>
                  <a:schemeClr val="accent1"/>
                </a:solidFill>
                <a:latin typeface="微软雅黑" pitchFamily="34" charset="-122"/>
                <a:ea typeface="微软雅黑" pitchFamily="34" charset="-122"/>
              </a:rPr>
              <a:t>图像特征识别</a:t>
            </a:r>
            <a:br>
              <a:rPr lang="en-US" altLang="zh-CN" sz="1000" dirty="0">
                <a:solidFill>
                  <a:schemeClr val="accent1"/>
                </a:solidFill>
                <a:latin typeface="方正兰亭纤黑简体" pitchFamily="65" charset="-122"/>
                <a:ea typeface="方正兰亭纤黑简体" pitchFamily="65" charset="-122"/>
              </a:rPr>
            </a:br>
            <a:r>
              <a:rPr lang="zh-CN" altLang="en-US" sz="1000" dirty="0">
                <a:solidFill>
                  <a:schemeClr val="tx1">
                    <a:lumMod val="65000"/>
                    <a:lumOff val="35000"/>
                  </a:schemeClr>
                </a:solidFill>
                <a:latin typeface="微软雅黑" pitchFamily="34" charset="-122"/>
                <a:ea typeface="微软雅黑" pitchFamily="34" charset="-122"/>
              </a:rPr>
              <a:t>通过对病人照片图像特征进行分析判断，提取出对判断识别有用的特征数据。</a:t>
            </a:r>
            <a:endParaRPr lang="en-US" altLang="zh-CN" sz="1000" dirty="0">
              <a:solidFill>
                <a:schemeClr val="tx1">
                  <a:lumMod val="65000"/>
                  <a:lumOff val="35000"/>
                </a:schemeClr>
              </a:solidFill>
              <a:latin typeface="微软雅黑" pitchFamily="34" charset="-122"/>
              <a:ea typeface="微软雅黑" pitchFamily="34" charset="-122"/>
            </a:endParaRPr>
          </a:p>
          <a:p>
            <a:pPr>
              <a:lnSpc>
                <a:spcPct val="150000"/>
              </a:lnSpc>
            </a:pPr>
            <a:r>
              <a:rPr lang="zh-CN" altLang="en-US" sz="1000" dirty="0">
                <a:solidFill>
                  <a:schemeClr val="tx1">
                    <a:lumMod val="65000"/>
                    <a:lumOff val="35000"/>
                  </a:schemeClr>
                </a:solidFill>
                <a:latin typeface="微软雅黑" pitchFamily="34" charset="-122"/>
                <a:ea typeface="微软雅黑" pitchFamily="34" charset="-122"/>
              </a:rPr>
              <a:t>譬如，通过视觉大模型可以对图片相似度判断，可以有效获取抑郁症患者与正常人的异同点特征，同时可以进行深度估计，除了可以追踪视频中的人脸信息，甚至可以运用至</a:t>
            </a:r>
            <a:r>
              <a:rPr lang="en-US" altLang="zh-CN" sz="1000" dirty="0">
                <a:solidFill>
                  <a:schemeClr val="tx1">
                    <a:lumMod val="65000"/>
                    <a:lumOff val="35000"/>
                  </a:schemeClr>
                </a:solidFill>
                <a:latin typeface="微软雅黑" pitchFamily="34" charset="-122"/>
                <a:ea typeface="微软雅黑" pitchFamily="34" charset="-122"/>
              </a:rPr>
              <a:t>3D</a:t>
            </a:r>
            <a:r>
              <a:rPr lang="zh-CN" altLang="en-US" sz="1000" dirty="0">
                <a:solidFill>
                  <a:schemeClr val="tx1">
                    <a:lumMod val="65000"/>
                    <a:lumOff val="35000"/>
                  </a:schemeClr>
                </a:solidFill>
                <a:latin typeface="微软雅黑" pitchFamily="34" charset="-122"/>
                <a:ea typeface="微软雅黑" pitchFamily="34" charset="-122"/>
              </a:rPr>
              <a:t>重建，构建人脸建模，进行更精细的分析识别。</a:t>
            </a:r>
            <a:endParaRPr lang="en-US" altLang="zh-CN" sz="1000" dirty="0">
              <a:solidFill>
                <a:schemeClr val="tx1">
                  <a:lumMod val="65000"/>
                  <a:lumOff val="35000"/>
                </a:schemeClr>
              </a:solidFill>
              <a:latin typeface="微软雅黑" pitchFamily="34" charset="-122"/>
              <a:ea typeface="微软雅黑" pitchFamily="34" charset="-122"/>
            </a:endParaRPr>
          </a:p>
          <a:p>
            <a:pPr>
              <a:lnSpc>
                <a:spcPct val="150000"/>
              </a:lnSpc>
            </a:pPr>
            <a:endParaRPr lang="en-US" altLang="zh-CN" sz="1000" dirty="0">
              <a:solidFill>
                <a:schemeClr val="tx1">
                  <a:lumMod val="65000"/>
                  <a:lumOff val="35000"/>
                </a:schemeClr>
              </a:solidFill>
              <a:latin typeface="微软雅黑" pitchFamily="34" charset="-122"/>
              <a:ea typeface="微软雅黑" pitchFamily="34" charset="-122"/>
            </a:endParaRPr>
          </a:p>
          <a:p>
            <a:pPr>
              <a:lnSpc>
                <a:spcPct val="150000"/>
              </a:lnSpc>
            </a:pPr>
            <a:endParaRPr lang="en-US" altLang="zh-CN" sz="1000" dirty="0">
              <a:solidFill>
                <a:schemeClr val="tx1">
                  <a:lumMod val="65000"/>
                  <a:lumOff val="35000"/>
                </a:schemeClr>
              </a:solidFill>
              <a:latin typeface="微软雅黑" pitchFamily="34" charset="-122"/>
              <a:ea typeface="微软雅黑" pitchFamily="34" charset="-122"/>
            </a:endParaRPr>
          </a:p>
        </p:txBody>
      </p:sp>
      <p:sp>
        <p:nvSpPr>
          <p:cNvPr id="21" name="标题 20"/>
          <p:cNvSpPr>
            <a:spLocks noGrp="1"/>
          </p:cNvSpPr>
          <p:nvPr>
            <p:ph type="title"/>
          </p:nvPr>
        </p:nvSpPr>
        <p:spPr/>
        <p:txBody>
          <a:bodyPr/>
          <a:lstStyle/>
          <a:p>
            <a:r>
              <a:rPr lang="zh-CN" altLang="en-US" dirty="0"/>
              <a:t>精神疾病识别</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3" name="图片 2">
            <a:extLst>
              <a:ext uri="{FF2B5EF4-FFF2-40B4-BE49-F238E27FC236}">
                <a16:creationId xmlns:a16="http://schemas.microsoft.com/office/drawing/2014/main" id="{F3A45D0E-FB54-CC94-9940-E242225119F1}"/>
              </a:ext>
            </a:extLst>
          </p:cNvPr>
          <p:cNvPicPr>
            <a:picLocks noChangeAspect="1"/>
          </p:cNvPicPr>
          <p:nvPr/>
        </p:nvPicPr>
        <p:blipFill>
          <a:blip r:embed="rId3"/>
          <a:stretch>
            <a:fillRect/>
          </a:stretch>
        </p:blipFill>
        <p:spPr>
          <a:xfrm>
            <a:off x="228864" y="2166925"/>
            <a:ext cx="6299035" cy="1838451"/>
          </a:xfrm>
          <a:prstGeom prst="rect">
            <a:avLst/>
          </a:prstGeom>
        </p:spPr>
      </p:pic>
      <p:pic>
        <p:nvPicPr>
          <p:cNvPr id="5" name="图片 4">
            <a:extLst>
              <a:ext uri="{FF2B5EF4-FFF2-40B4-BE49-F238E27FC236}">
                <a16:creationId xmlns:a16="http://schemas.microsoft.com/office/drawing/2014/main" id="{548A3F75-13DD-3FE9-5FA9-B7ACD977BA0D}"/>
              </a:ext>
            </a:extLst>
          </p:cNvPr>
          <p:cNvPicPr>
            <a:picLocks noChangeAspect="1"/>
          </p:cNvPicPr>
          <p:nvPr/>
        </p:nvPicPr>
        <p:blipFill>
          <a:blip r:embed="rId4"/>
          <a:stretch>
            <a:fillRect/>
          </a:stretch>
        </p:blipFill>
        <p:spPr>
          <a:xfrm>
            <a:off x="4452021" y="3579862"/>
            <a:ext cx="4427984" cy="1405203"/>
          </a:xfrm>
          <a:prstGeom prst="rect">
            <a:avLst/>
          </a:prstGeom>
        </p:spPr>
      </p:pic>
    </p:spTree>
    <p:extLst>
      <p:ext uri="{BB962C8B-B14F-4D97-AF65-F5344CB8AC3E}">
        <p14:creationId xmlns:p14="http://schemas.microsoft.com/office/powerpoint/2010/main" val="3531821895"/>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12F25AE-3B7E-92DF-7600-C84AA7A38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19" y="843558"/>
            <a:ext cx="3852114" cy="24075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283968" y="699542"/>
            <a:ext cx="4104456" cy="1819472"/>
          </a:xfrm>
          <a:prstGeom prst="rect">
            <a:avLst/>
          </a:prstGeom>
          <a:noFill/>
        </p:spPr>
        <p:txBody>
          <a:bodyPr wrap="square" lIns="0" tIns="0" rIns="0" bIns="0" rtlCol="0">
            <a:spAutoFit/>
          </a:bodyPr>
          <a:lstStyle/>
          <a:p>
            <a:pPr>
              <a:lnSpc>
                <a:spcPct val="150000"/>
              </a:lnSpc>
            </a:pPr>
            <a:r>
              <a:rPr lang="zh-CN" altLang="en-US" sz="2000" b="1" dirty="0">
                <a:solidFill>
                  <a:schemeClr val="accent1"/>
                </a:solidFill>
                <a:latin typeface="微软雅黑" pitchFamily="34" charset="-122"/>
                <a:ea typeface="微软雅黑" pitchFamily="34" charset="-122"/>
              </a:rPr>
              <a:t>语音特征识别</a:t>
            </a:r>
            <a:br>
              <a:rPr lang="en-US" altLang="zh-CN" sz="1000" dirty="0">
                <a:solidFill>
                  <a:schemeClr val="accent1"/>
                </a:solidFill>
                <a:latin typeface="方正兰亭纤黑简体" pitchFamily="65" charset="-122"/>
                <a:ea typeface="方正兰亭纤黑简体" pitchFamily="65" charset="-122"/>
              </a:rPr>
            </a:br>
            <a:r>
              <a:rPr lang="zh-CN" altLang="en-US" sz="1000" dirty="0">
                <a:solidFill>
                  <a:schemeClr val="tx1">
                    <a:lumMod val="65000"/>
                    <a:lumOff val="35000"/>
                  </a:schemeClr>
                </a:solidFill>
                <a:latin typeface="微软雅黑" pitchFamily="34" charset="-122"/>
                <a:ea typeface="微软雅黑" pitchFamily="34" charset="-122"/>
              </a:rPr>
              <a:t>认识音频特征不同类别，不在于对某一个特征精准分类，而是加深理解特征的物理意义</a:t>
            </a:r>
            <a:endParaRPr lang="en-US" altLang="zh-CN" sz="1000" dirty="0">
              <a:solidFill>
                <a:schemeClr val="tx1">
                  <a:lumMod val="65000"/>
                  <a:lumOff val="35000"/>
                </a:schemeClr>
              </a:solidFill>
              <a:latin typeface="微软雅黑" pitchFamily="34" charset="-122"/>
              <a:ea typeface="微软雅黑" pitchFamily="34" charset="-122"/>
            </a:endParaRPr>
          </a:p>
          <a:p>
            <a:pPr>
              <a:lnSpc>
                <a:spcPct val="150000"/>
              </a:lnSpc>
            </a:pPr>
            <a:r>
              <a:rPr lang="zh-CN" altLang="en-US" sz="1000" dirty="0">
                <a:solidFill>
                  <a:schemeClr val="tx1">
                    <a:lumMod val="65000"/>
                    <a:lumOff val="35000"/>
                  </a:schemeClr>
                </a:solidFill>
                <a:latin typeface="微软雅黑" pitchFamily="34" charset="-122"/>
                <a:ea typeface="微软雅黑" pitchFamily="34" charset="-122"/>
              </a:rPr>
              <a:t>我们可以将语音特征进行抽象，底层特征抽象程度最低，最易从原始音频信号中提取，它可以进一步被处理为高一级的中间特征代表乐谱中常见的音乐元素，如音高、音符的起始时间等；高层特征最为抽象，大多用于音乐的曲风和情绪任务等识别任务，同样也可用于精神疾病患者的识别。</a:t>
            </a:r>
            <a:endParaRPr lang="en-US" altLang="zh-CN" sz="1000" dirty="0">
              <a:solidFill>
                <a:schemeClr val="tx1">
                  <a:lumMod val="65000"/>
                  <a:lumOff val="35000"/>
                </a:schemeClr>
              </a:solidFill>
              <a:latin typeface="微软雅黑" pitchFamily="34" charset="-122"/>
              <a:ea typeface="微软雅黑" pitchFamily="34" charset="-122"/>
            </a:endParaRPr>
          </a:p>
        </p:txBody>
      </p:sp>
      <p:sp>
        <p:nvSpPr>
          <p:cNvPr id="21" name="标题 20"/>
          <p:cNvSpPr>
            <a:spLocks noGrp="1"/>
          </p:cNvSpPr>
          <p:nvPr>
            <p:ph type="title"/>
          </p:nvPr>
        </p:nvSpPr>
        <p:spPr/>
        <p:txBody>
          <a:bodyPr/>
          <a:lstStyle/>
          <a:p>
            <a:r>
              <a:rPr lang="zh-CN" altLang="en-US" dirty="0"/>
              <a:t>精神疾病识别</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8196" name="Picture 4">
            <a:extLst>
              <a:ext uri="{FF2B5EF4-FFF2-40B4-BE49-F238E27FC236}">
                <a16:creationId xmlns:a16="http://schemas.microsoft.com/office/drawing/2014/main" id="{FC558C67-A386-F32B-D444-AEB2D23615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851572"/>
            <a:ext cx="2808312" cy="168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247072"/>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668F3FA2-50A3-4A96-9B4B-A047BCF469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7159" y="1041839"/>
            <a:ext cx="2957880" cy="382881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283968" y="699542"/>
            <a:ext cx="4104456" cy="1819472"/>
          </a:xfrm>
          <a:prstGeom prst="rect">
            <a:avLst/>
          </a:prstGeom>
          <a:noFill/>
        </p:spPr>
        <p:txBody>
          <a:bodyPr wrap="square" lIns="0" tIns="0" rIns="0" bIns="0" rtlCol="0">
            <a:spAutoFit/>
          </a:bodyPr>
          <a:lstStyle/>
          <a:p>
            <a:pPr>
              <a:lnSpc>
                <a:spcPct val="150000"/>
              </a:lnSpc>
            </a:pPr>
            <a:r>
              <a:rPr lang="zh-CN" altLang="en-US" sz="2000" b="1" dirty="0">
                <a:solidFill>
                  <a:schemeClr val="accent1"/>
                </a:solidFill>
                <a:latin typeface="微软雅黑" pitchFamily="34" charset="-122"/>
                <a:ea typeface="微软雅黑" pitchFamily="34" charset="-122"/>
              </a:rPr>
              <a:t>文本特征识别</a:t>
            </a:r>
            <a:br>
              <a:rPr lang="en-US" altLang="zh-CN" sz="1000" dirty="0">
                <a:solidFill>
                  <a:schemeClr val="accent1"/>
                </a:solidFill>
                <a:latin typeface="方正兰亭纤黑简体" pitchFamily="65" charset="-122"/>
                <a:ea typeface="方正兰亭纤黑简体" pitchFamily="65" charset="-122"/>
              </a:rPr>
            </a:br>
            <a:r>
              <a:rPr lang="zh-CN" altLang="en-US" sz="1000" dirty="0">
                <a:solidFill>
                  <a:schemeClr val="tx1">
                    <a:lumMod val="65000"/>
                    <a:lumOff val="35000"/>
                  </a:schemeClr>
                </a:solidFill>
                <a:latin typeface="微软雅黑" pitchFamily="34" charset="-122"/>
                <a:ea typeface="微软雅黑" pitchFamily="34" charset="-122"/>
              </a:rPr>
              <a:t>医生在对抑郁症病人进行诊断的同时，还会让病人做相关抑郁症测试题，如</a:t>
            </a:r>
            <a:r>
              <a:rPr lang="en-US" altLang="zh-CN" sz="1000" dirty="0">
                <a:solidFill>
                  <a:schemeClr val="tx1">
                    <a:lumMod val="65000"/>
                    <a:lumOff val="35000"/>
                  </a:schemeClr>
                </a:solidFill>
                <a:latin typeface="微软雅黑" pitchFamily="34" charset="-122"/>
                <a:ea typeface="微软雅黑" pitchFamily="34" charset="-122"/>
              </a:rPr>
              <a:t>phq-9</a:t>
            </a:r>
            <a:r>
              <a:rPr lang="zh-CN" altLang="en-US" sz="1000" dirty="0">
                <a:solidFill>
                  <a:schemeClr val="tx1">
                    <a:lumMod val="65000"/>
                    <a:lumOff val="35000"/>
                  </a:schemeClr>
                </a:solidFill>
                <a:latin typeface="微软雅黑" pitchFamily="34" charset="-122"/>
                <a:ea typeface="微软雅黑" pitchFamily="34" charset="-122"/>
              </a:rPr>
              <a:t>抑郁症测试量表、抑郁自测量表</a:t>
            </a:r>
            <a:r>
              <a:rPr lang="en-US" altLang="zh-CN" sz="1000" dirty="0">
                <a:solidFill>
                  <a:schemeClr val="tx1">
                    <a:lumMod val="65000"/>
                    <a:lumOff val="35000"/>
                  </a:schemeClr>
                </a:solidFill>
                <a:latin typeface="微软雅黑" pitchFamily="34" charset="-122"/>
                <a:ea typeface="微软雅黑" pitchFamily="34" charset="-122"/>
              </a:rPr>
              <a:t>(SDS)</a:t>
            </a:r>
            <a:r>
              <a:rPr lang="zh-CN" altLang="en-US" sz="1000" dirty="0">
                <a:solidFill>
                  <a:schemeClr val="tx1">
                    <a:lumMod val="65000"/>
                    <a:lumOff val="35000"/>
                  </a:schemeClr>
                </a:solidFill>
                <a:latin typeface="微软雅黑" pitchFamily="34" charset="-122"/>
                <a:ea typeface="微软雅黑" pitchFamily="34" charset="-122"/>
              </a:rPr>
              <a:t>、症状自评量表</a:t>
            </a:r>
            <a:r>
              <a:rPr lang="en-US" altLang="zh-CN" sz="1000" dirty="0">
                <a:solidFill>
                  <a:schemeClr val="tx1">
                    <a:lumMod val="65000"/>
                    <a:lumOff val="35000"/>
                  </a:schemeClr>
                </a:solidFill>
                <a:latin typeface="微软雅黑" pitchFamily="34" charset="-122"/>
                <a:ea typeface="微软雅黑" pitchFamily="34" charset="-122"/>
              </a:rPr>
              <a:t>(scl-90)</a:t>
            </a:r>
            <a:r>
              <a:rPr lang="zh-CN" altLang="en-US" sz="1000" dirty="0">
                <a:solidFill>
                  <a:schemeClr val="tx1">
                    <a:lumMod val="65000"/>
                    <a:lumOff val="35000"/>
                  </a:schemeClr>
                </a:solidFill>
                <a:latin typeface="微软雅黑" pitchFamily="34" charset="-122"/>
                <a:ea typeface="微软雅黑" pitchFamily="34" charset="-122"/>
              </a:rPr>
              <a:t>、还有汉密尔顿抑郁量表</a:t>
            </a:r>
            <a:r>
              <a:rPr lang="en-US" altLang="zh-CN" sz="1000" dirty="0">
                <a:solidFill>
                  <a:schemeClr val="tx1">
                    <a:lumMod val="65000"/>
                    <a:lumOff val="35000"/>
                  </a:schemeClr>
                </a:solidFill>
                <a:latin typeface="微软雅黑" pitchFamily="34" charset="-122"/>
                <a:ea typeface="微软雅黑" pitchFamily="34" charset="-122"/>
              </a:rPr>
              <a:t>(HAMD)</a:t>
            </a:r>
            <a:r>
              <a:rPr lang="zh-CN" altLang="en-US" sz="1000" dirty="0">
                <a:solidFill>
                  <a:schemeClr val="tx1">
                    <a:lumMod val="65000"/>
                    <a:lumOff val="35000"/>
                  </a:schemeClr>
                </a:solidFill>
                <a:latin typeface="微软雅黑" pitchFamily="34" charset="-122"/>
                <a:ea typeface="微软雅黑" pitchFamily="34" charset="-122"/>
              </a:rPr>
              <a:t>等等。</a:t>
            </a:r>
            <a:endParaRPr lang="en-US" altLang="zh-CN" sz="1000" dirty="0">
              <a:solidFill>
                <a:schemeClr val="tx1">
                  <a:lumMod val="65000"/>
                  <a:lumOff val="35000"/>
                </a:schemeClr>
              </a:solidFill>
              <a:latin typeface="微软雅黑" pitchFamily="34" charset="-122"/>
              <a:ea typeface="微软雅黑" pitchFamily="34" charset="-122"/>
            </a:endParaRPr>
          </a:p>
          <a:p>
            <a:pPr>
              <a:lnSpc>
                <a:spcPct val="150000"/>
              </a:lnSpc>
            </a:pPr>
            <a:r>
              <a:rPr lang="zh-CN" altLang="en-US" sz="1000" dirty="0">
                <a:solidFill>
                  <a:schemeClr val="tx1">
                    <a:lumMod val="65000"/>
                    <a:lumOff val="35000"/>
                  </a:schemeClr>
                </a:solidFill>
                <a:latin typeface="微软雅黑" pitchFamily="34" charset="-122"/>
                <a:ea typeface="微软雅黑" pitchFamily="34" charset="-122"/>
              </a:rPr>
              <a:t>可以通过对表中问题文字进行特征提取，提取出消极、危险等类别问题特征，判断病人选项，结合文字特征对病人进行诊断。</a:t>
            </a:r>
            <a:endParaRPr lang="en-US" altLang="zh-CN" sz="1000" dirty="0">
              <a:solidFill>
                <a:schemeClr val="tx1">
                  <a:lumMod val="65000"/>
                  <a:lumOff val="35000"/>
                </a:schemeClr>
              </a:solidFill>
              <a:latin typeface="微软雅黑" pitchFamily="34" charset="-122"/>
              <a:ea typeface="微软雅黑" pitchFamily="34" charset="-122"/>
            </a:endParaRPr>
          </a:p>
          <a:p>
            <a:pPr>
              <a:lnSpc>
                <a:spcPct val="150000"/>
              </a:lnSpc>
            </a:pPr>
            <a:endParaRPr lang="en-US" altLang="zh-CN" sz="1000" dirty="0">
              <a:solidFill>
                <a:schemeClr val="tx1">
                  <a:lumMod val="65000"/>
                  <a:lumOff val="35000"/>
                </a:schemeClr>
              </a:solidFill>
              <a:latin typeface="微软雅黑" pitchFamily="34" charset="-122"/>
              <a:ea typeface="微软雅黑" pitchFamily="34" charset="-122"/>
            </a:endParaRPr>
          </a:p>
        </p:txBody>
      </p:sp>
      <p:sp>
        <p:nvSpPr>
          <p:cNvPr id="21" name="标题 20"/>
          <p:cNvSpPr>
            <a:spLocks noGrp="1"/>
          </p:cNvSpPr>
          <p:nvPr>
            <p:ph type="title"/>
          </p:nvPr>
        </p:nvSpPr>
        <p:spPr/>
        <p:txBody>
          <a:bodyPr/>
          <a:lstStyle/>
          <a:p>
            <a:r>
              <a:rPr lang="zh-CN" altLang="en-US" dirty="0"/>
              <a:t>精神疾病识别</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10246" name="Picture 6">
            <a:extLst>
              <a:ext uri="{FF2B5EF4-FFF2-40B4-BE49-F238E27FC236}">
                <a16:creationId xmlns:a16="http://schemas.microsoft.com/office/drawing/2014/main" id="{9A0C2467-AE2B-AD1E-8726-3DE7CF72D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2519014"/>
            <a:ext cx="3888432" cy="2355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767533"/>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851150" y="2944801"/>
            <a:ext cx="3441700" cy="1177245"/>
          </a:xfrm>
          <a:prstGeom prst="rect">
            <a:avLst/>
          </a:prstGeom>
          <a:noFill/>
        </p:spPr>
        <p:txBody>
          <a:bodyPr wrap="square" lIns="68580" tIns="34290" rIns="68580" bIns="34290" rtlCol="0">
            <a:spAutoFit/>
          </a:bodyPr>
          <a:lstStyle/>
          <a:p>
            <a:pPr marL="0" lvl="1" algn="ctr"/>
            <a:r>
              <a:rPr lang="zh-CN" altLang="en-US" sz="3600" b="1" dirty="0">
                <a:solidFill>
                  <a:schemeClr val="bg1"/>
                </a:solidFill>
                <a:latin typeface="微软雅黑" pitchFamily="34" charset="-122"/>
                <a:ea typeface="微软雅黑" pitchFamily="34" charset="-122"/>
              </a:rPr>
              <a:t>多模态识别精神疾病未来发展</a:t>
            </a:r>
          </a:p>
        </p:txBody>
      </p:sp>
      <p:sp>
        <p:nvSpPr>
          <p:cNvPr id="20" name="Freeform 5"/>
          <p:cNvSpPr>
            <a:spLocks/>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pic>
        <p:nvPicPr>
          <p:cNvPr id="2" name="图片 1" descr="图示&#10;&#10;描述已自动生成">
            <a:extLst>
              <a:ext uri="{FF2B5EF4-FFF2-40B4-BE49-F238E27FC236}">
                <a16:creationId xmlns:a16="http://schemas.microsoft.com/office/drawing/2014/main" id="{0F5D35FA-473E-02C3-E2E9-E293EC3FB6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1440" y="1572087"/>
            <a:ext cx="1372714" cy="1372714"/>
          </a:xfrm>
          <a:prstGeom prst="rect">
            <a:avLst/>
          </a:prstGeom>
        </p:spPr>
      </p:pic>
    </p:spTree>
    <p:extLst>
      <p:ext uri="{BB962C8B-B14F-4D97-AF65-F5344CB8AC3E}">
        <p14:creationId xmlns:p14="http://schemas.microsoft.com/office/powerpoint/2010/main" val="2001721531"/>
      </p:ext>
    </p:extLst>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60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anim calcmode="lin" valueType="num">
                                      <p:cBhvr>
                                        <p:cTn id="10" dur="500" fill="hold"/>
                                        <p:tgtEl>
                                          <p:spTgt spid="20"/>
                                        </p:tgtEl>
                                        <p:attrNameLst>
                                          <p:attrName>ppt_x</p:attrName>
                                        </p:attrNameLst>
                                      </p:cBhvr>
                                      <p:tavLst>
                                        <p:tav tm="0">
                                          <p:val>
                                            <p:fltVal val="0.5"/>
                                          </p:val>
                                        </p:tav>
                                        <p:tav tm="100000">
                                          <p:val>
                                            <p:strVal val="#ppt_x"/>
                                          </p:val>
                                        </p:tav>
                                      </p:tavLst>
                                    </p:anim>
                                    <p:anim calcmode="lin" valueType="num">
                                      <p:cBhvr>
                                        <p:cTn id="11" dur="500" fill="hold"/>
                                        <p:tgtEl>
                                          <p:spTgt spid="20"/>
                                        </p:tgtEl>
                                        <p:attrNameLst>
                                          <p:attrName>ppt_y</p:attrName>
                                        </p:attrNameLst>
                                      </p:cBhvr>
                                      <p:tavLst>
                                        <p:tav tm="0">
                                          <p:val>
                                            <p:fltVal val="0.5"/>
                                          </p:val>
                                        </p:tav>
                                        <p:tav tm="100000">
                                          <p:val>
                                            <p:strVal val="#ppt_y"/>
                                          </p:val>
                                        </p:tav>
                                      </p:tavLst>
                                    </p:anim>
                                  </p:childTnLst>
                                </p:cTn>
                              </p:par>
                            </p:childTnLst>
                          </p:cTn>
                        </p:par>
                        <p:par>
                          <p:cTn id="12" fill="hold">
                            <p:stCondLst>
                              <p:cond delay="1100"/>
                            </p:stCondLst>
                            <p:childTnLst>
                              <p:par>
                                <p:cTn id="13" presetID="16" presetClass="entr" presetSubtype="2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inVertical)">
                                      <p:cBhvr>
                                        <p:cTn id="15" dur="500"/>
                                        <p:tgtEl>
                                          <p:spTgt spid="19"/>
                                        </p:tgtEl>
                                      </p:cBhvr>
                                    </p:animEffect>
                                  </p:childTnLst>
                                </p:cTn>
                              </p:par>
                              <p:par>
                                <p:cTn id="16" presetID="22" presetClass="entr" presetSubtype="4" fill="hold" grpId="0" nodeType="withEffect">
                                  <p:stCondLst>
                                    <p:cond delay="80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平行四边形 37"/>
          <p:cNvSpPr/>
          <p:nvPr/>
        </p:nvSpPr>
        <p:spPr>
          <a:xfrm rot="16200000">
            <a:off x="3765519" y="2616966"/>
            <a:ext cx="1484760" cy="203202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rot="16200000">
            <a:off x="3765517" y="1029210"/>
            <a:ext cx="1484760" cy="203202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3491880" y="1131589"/>
            <a:ext cx="2646190" cy="1035353"/>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发展</a:t>
            </a:r>
          </a:p>
        </p:txBody>
      </p:sp>
      <p:sp>
        <p:nvSpPr>
          <p:cNvPr id="7" name="右箭头 6"/>
          <p:cNvSpPr/>
          <p:nvPr/>
        </p:nvSpPr>
        <p:spPr>
          <a:xfrm rot="10800000">
            <a:off x="2877716" y="1923677"/>
            <a:ext cx="2646190" cy="1035353"/>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3491880" y="2715765"/>
            <a:ext cx="2646190" cy="1035353"/>
          </a:xfrm>
          <a:prstGeom prst="rightArrow">
            <a:avLst>
              <a:gd name="adj1" fmla="val 66953"/>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2877716" y="3507853"/>
            <a:ext cx="2646190" cy="1035353"/>
          </a:xfrm>
          <a:prstGeom prst="rightArrow">
            <a:avLst>
              <a:gd name="adj1" fmla="val 66953"/>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3800356" y="1495375"/>
            <a:ext cx="1723550"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r>
              <a:rPr lang="zh-CN" altLang="en-US" dirty="0">
                <a:solidFill>
                  <a:schemeClr val="bg1"/>
                </a:solidFill>
              </a:rPr>
              <a:t>处于起步阶段</a:t>
            </a:r>
          </a:p>
        </p:txBody>
      </p:sp>
      <p:sp>
        <p:nvSpPr>
          <p:cNvPr id="11" name="TextBox 10"/>
          <p:cNvSpPr txBox="1"/>
          <p:nvPr/>
        </p:nvSpPr>
        <p:spPr>
          <a:xfrm>
            <a:off x="6228184" y="1303016"/>
            <a:ext cx="2088231" cy="896143"/>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000" dirty="0">
                <a:solidFill>
                  <a:schemeClr val="tx1">
                    <a:lumMod val="75000"/>
                    <a:lumOff val="25000"/>
                  </a:schemeClr>
                </a:solidFill>
              </a:rPr>
              <a:t>由于缺少有效的可供衡量病症的特征（生理或心理等方面），当前抑郁症主要仍由临床医生通过打分的方式进行诊断。</a:t>
            </a:r>
            <a:endParaRPr lang="en-US" altLang="zh-CN" sz="1000" dirty="0">
              <a:solidFill>
                <a:schemeClr val="tx1">
                  <a:lumMod val="75000"/>
                  <a:lumOff val="25000"/>
                </a:schemeClr>
              </a:solidFill>
            </a:endParaRPr>
          </a:p>
        </p:txBody>
      </p:sp>
      <p:sp>
        <p:nvSpPr>
          <p:cNvPr id="12" name="TextBox 11"/>
          <p:cNvSpPr txBox="1"/>
          <p:nvPr/>
        </p:nvSpPr>
        <p:spPr>
          <a:xfrm>
            <a:off x="3491880" y="2287465"/>
            <a:ext cx="1723550"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r>
              <a:rPr lang="zh-CN" altLang="en-US" dirty="0">
                <a:solidFill>
                  <a:schemeClr val="bg1"/>
                </a:solidFill>
              </a:rPr>
              <a:t>整体规模较小</a:t>
            </a:r>
          </a:p>
        </p:txBody>
      </p:sp>
      <p:sp>
        <p:nvSpPr>
          <p:cNvPr id="13" name="TextBox 12"/>
          <p:cNvSpPr txBox="1"/>
          <p:nvPr/>
        </p:nvSpPr>
        <p:spPr>
          <a:xfrm>
            <a:off x="3800356" y="3079553"/>
            <a:ext cx="1723550"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r>
              <a:rPr lang="zh-CN" altLang="en-US" dirty="0">
                <a:solidFill>
                  <a:schemeClr val="bg1"/>
                </a:solidFill>
              </a:rPr>
              <a:t>表现效果良好</a:t>
            </a:r>
          </a:p>
        </p:txBody>
      </p:sp>
      <p:sp>
        <p:nvSpPr>
          <p:cNvPr id="14" name="TextBox 13"/>
          <p:cNvSpPr txBox="1"/>
          <p:nvPr/>
        </p:nvSpPr>
        <p:spPr>
          <a:xfrm>
            <a:off x="3491880" y="3871641"/>
            <a:ext cx="1723550"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r>
              <a:rPr lang="zh-CN" altLang="en-US" dirty="0">
                <a:solidFill>
                  <a:schemeClr val="bg1"/>
                </a:solidFill>
              </a:rPr>
              <a:t>可提升空间大</a:t>
            </a:r>
          </a:p>
        </p:txBody>
      </p:sp>
      <p:sp>
        <p:nvSpPr>
          <p:cNvPr id="15" name="TextBox 14"/>
          <p:cNvSpPr txBox="1"/>
          <p:nvPr/>
        </p:nvSpPr>
        <p:spPr>
          <a:xfrm>
            <a:off x="683568" y="2095105"/>
            <a:ext cx="2088231" cy="896143"/>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000" dirty="0">
                <a:solidFill>
                  <a:schemeClr val="tx1">
                    <a:lumMod val="75000"/>
                    <a:lumOff val="25000"/>
                  </a:schemeClr>
                </a:solidFill>
              </a:rPr>
              <a:t>随着技术发展，</a:t>
            </a:r>
            <a:r>
              <a:rPr lang="en-US" altLang="zh-CN" sz="1000" dirty="0">
                <a:solidFill>
                  <a:schemeClr val="tx1">
                    <a:lumMod val="75000"/>
                    <a:lumOff val="25000"/>
                  </a:schemeClr>
                </a:solidFill>
              </a:rPr>
              <a:t>ADE</a:t>
            </a:r>
            <a:r>
              <a:rPr lang="zh-CN" altLang="en-US" sz="1000" dirty="0">
                <a:solidFill>
                  <a:schemeClr val="tx1">
                    <a:lumMod val="75000"/>
                    <a:lumOff val="25000"/>
                  </a:schemeClr>
                </a:solidFill>
              </a:rPr>
              <a:t>（自动抑郁症诊断系统）被引入，部分医院通过视频或音频等信息协助医生进行抑郁症诊断。 </a:t>
            </a:r>
          </a:p>
        </p:txBody>
      </p:sp>
      <p:sp>
        <p:nvSpPr>
          <p:cNvPr id="16" name="TextBox 15"/>
          <p:cNvSpPr txBox="1"/>
          <p:nvPr/>
        </p:nvSpPr>
        <p:spPr>
          <a:xfrm>
            <a:off x="6228184" y="2942864"/>
            <a:ext cx="2088231" cy="896143"/>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000" dirty="0">
                <a:solidFill>
                  <a:schemeClr val="tx1">
                    <a:lumMod val="75000"/>
                    <a:lumOff val="25000"/>
                  </a:schemeClr>
                </a:solidFill>
              </a:rPr>
              <a:t>基于多模态深度学习技术获得的特征表现良好，能够提取不同的特征进行研究，很大程度上降低了医生的精力消耗。</a:t>
            </a:r>
            <a:endParaRPr lang="en-US" altLang="zh-CN" sz="1000" dirty="0">
              <a:solidFill>
                <a:schemeClr val="tx1">
                  <a:lumMod val="75000"/>
                  <a:lumOff val="25000"/>
                </a:schemeClr>
              </a:solidFill>
            </a:endParaRPr>
          </a:p>
        </p:txBody>
      </p:sp>
      <p:sp>
        <p:nvSpPr>
          <p:cNvPr id="17" name="TextBox 16"/>
          <p:cNvSpPr txBox="1"/>
          <p:nvPr/>
        </p:nvSpPr>
        <p:spPr>
          <a:xfrm>
            <a:off x="683568" y="3734953"/>
            <a:ext cx="2088231" cy="66531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000" dirty="0">
                <a:solidFill>
                  <a:schemeClr val="tx1">
                    <a:lumMod val="75000"/>
                    <a:lumOff val="25000"/>
                  </a:schemeClr>
                </a:solidFill>
              </a:rPr>
              <a:t>大模型的发展伴随着多模态技术的提高，因此更好的多模态技术能够更加成熟有效的提高医疗诊断问题。</a:t>
            </a:r>
            <a:endParaRPr lang="en-US" altLang="zh-CN" sz="1000" dirty="0">
              <a:solidFill>
                <a:schemeClr val="tx1">
                  <a:lumMod val="75000"/>
                  <a:lumOff val="25000"/>
                </a:schemeClr>
              </a:solidFill>
            </a:endParaRPr>
          </a:p>
        </p:txBody>
      </p:sp>
      <p:sp>
        <p:nvSpPr>
          <p:cNvPr id="18" name="KSO_Shape"/>
          <p:cNvSpPr>
            <a:spLocks/>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158279264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0-#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barn(inVertical)">
                                      <p:cBhvr>
                                        <p:cTn id="16" dur="500"/>
                                        <p:tgtEl>
                                          <p:spTgt spid="37"/>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right)">
                                      <p:cBhvr>
                                        <p:cTn id="35" dur="500"/>
                                        <p:tgtEl>
                                          <p:spTgt spid="15"/>
                                        </p:tgtEl>
                                      </p:cBhvr>
                                    </p:animEffect>
                                  </p:childTnLst>
                                </p:cTn>
                              </p:par>
                            </p:childTnLst>
                          </p:cTn>
                        </p:par>
                        <p:par>
                          <p:cTn id="36" fill="hold">
                            <p:stCondLst>
                              <p:cond delay="2500"/>
                            </p:stCondLst>
                            <p:childTnLst>
                              <p:par>
                                <p:cTn id="37" presetID="2" presetClass="entr" presetSubtype="8"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0-#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1+#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par>
                          <p:cTn id="45" fill="hold">
                            <p:stCondLst>
                              <p:cond delay="3000"/>
                            </p:stCondLst>
                            <p:childTnLst>
                              <p:par>
                                <p:cTn id="46" presetID="16" presetClass="entr" presetSubtype="21"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barn(inVertical)">
                                      <p:cBhvr>
                                        <p:cTn id="48" dur="500"/>
                                        <p:tgtEl>
                                          <p:spTgt spid="38"/>
                                        </p:tgtEl>
                                      </p:cBhvr>
                                    </p:animEffect>
                                  </p:childTnLst>
                                </p:cTn>
                              </p:par>
                            </p:childTnLst>
                          </p:cTn>
                        </p:par>
                        <p:par>
                          <p:cTn id="49" fill="hold">
                            <p:stCondLst>
                              <p:cond delay="3500"/>
                            </p:stCondLst>
                            <p:childTnLst>
                              <p:par>
                                <p:cTn id="50" presetID="53" presetClass="entr" presetSubtype="16"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childTnLst>
                          </p:cTn>
                        </p:par>
                        <p:par>
                          <p:cTn id="55" fill="hold">
                            <p:stCondLst>
                              <p:cond delay="4000"/>
                            </p:stCondLst>
                            <p:childTnLst>
                              <p:par>
                                <p:cTn id="56" presetID="53" presetClass="entr" presetSubtype="16"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Effect transition="in" filter="fade">
                                      <p:cBhvr>
                                        <p:cTn id="60" dur="500"/>
                                        <p:tgtEl>
                                          <p:spTgt spid="14"/>
                                        </p:tgtEl>
                                      </p:cBhvr>
                                    </p:animEffect>
                                  </p:childTnLst>
                                </p:cTn>
                              </p:par>
                            </p:childTnLst>
                          </p:cTn>
                        </p:par>
                        <p:par>
                          <p:cTn id="61" fill="hold">
                            <p:stCondLst>
                              <p:cond delay="4500"/>
                            </p:stCondLst>
                            <p:childTnLst>
                              <p:par>
                                <p:cTn id="62" presetID="22" presetClass="entr" presetSubtype="8"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left)">
                                      <p:cBhvr>
                                        <p:cTn id="64" dur="500"/>
                                        <p:tgtEl>
                                          <p:spTgt spid="16"/>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right)">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5" grpId="0" animBg="1"/>
      <p:bldP spid="7" grpId="0" animBg="1"/>
      <p:bldP spid="8" grpId="0" animBg="1"/>
      <p:bldP spid="9" grpId="0" animBg="1"/>
      <p:bldP spid="10" grpId="0"/>
      <p:bldP spid="11" grpId="0"/>
      <p:bldP spid="12" grpId="0"/>
      <p:bldP spid="13" grpId="0"/>
      <p:bldP spid="14" grpId="0"/>
      <p:bldP spid="15"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1" name="文本框 9"/>
          <p:cNvSpPr txBox="1"/>
          <p:nvPr/>
        </p:nvSpPr>
        <p:spPr>
          <a:xfrm>
            <a:off x="636057" y="2967248"/>
            <a:ext cx="1723583" cy="377026"/>
          </a:xfrm>
          <a:prstGeom prst="rect">
            <a:avLst/>
          </a:prstGeom>
          <a:noFill/>
        </p:spPr>
        <p:txBody>
          <a:bodyPr wrap="square" lIns="68580" tIns="34290" rIns="68580" bIns="34290" rtlCol="0">
            <a:spAutoFit/>
          </a:bodyPr>
          <a:lstStyle/>
          <a:p>
            <a:pPr marL="0" lvl="1" algn="ctr"/>
            <a:r>
              <a:rPr lang="zh-CN" altLang="en-US" sz="2000" b="1" dirty="0">
                <a:solidFill>
                  <a:schemeClr val="bg1"/>
                </a:solidFill>
                <a:latin typeface="微软雅黑" pitchFamily="34" charset="-122"/>
                <a:ea typeface="微软雅黑" pitchFamily="34" charset="-122"/>
              </a:rPr>
              <a:t>什么是多模态</a:t>
            </a:r>
          </a:p>
        </p:txBody>
      </p:sp>
      <p:sp>
        <p:nvSpPr>
          <p:cNvPr id="21" name="TextBox 20"/>
          <p:cNvSpPr txBox="1"/>
          <p:nvPr/>
        </p:nvSpPr>
        <p:spPr>
          <a:xfrm>
            <a:off x="4048684" y="793673"/>
            <a:ext cx="1046633" cy="276999"/>
          </a:xfrm>
          <a:prstGeom prst="rect">
            <a:avLst/>
          </a:prstGeom>
          <a:noFill/>
        </p:spPr>
        <p:txBody>
          <a:bodyPr wrap="none" rtlCol="0">
            <a:spAutoFit/>
          </a:bodyPr>
          <a:lstStyle/>
          <a:p>
            <a:r>
              <a:rPr lang="en-US" altLang="zh-CN" sz="1200" b="1" dirty="0">
                <a:solidFill>
                  <a:schemeClr val="bg1"/>
                </a:solidFill>
                <a:latin typeface="微软雅黑" pitchFamily="34" charset="-122"/>
                <a:ea typeface="微软雅黑" pitchFamily="34" charset="-122"/>
              </a:rPr>
              <a:t>CONTENTS</a:t>
            </a:r>
            <a:endParaRPr lang="zh-CN" altLang="en-US" sz="1200" b="1" dirty="0">
              <a:solidFill>
                <a:schemeClr val="bg1"/>
              </a:solidFill>
              <a:latin typeface="微软雅黑" pitchFamily="34" charset="-122"/>
              <a:ea typeface="微软雅黑" pitchFamily="34" charset="-122"/>
            </a:endParaRPr>
          </a:p>
        </p:txBody>
      </p:sp>
      <p:sp>
        <p:nvSpPr>
          <p:cNvPr id="26" name="Freeform 5"/>
          <p:cNvSpPr>
            <a:spLocks/>
          </p:cNvSpPr>
          <p:nvPr/>
        </p:nvSpPr>
        <p:spPr bwMode="auto">
          <a:xfrm>
            <a:off x="1025165" y="20117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dirty="0"/>
          </a:p>
        </p:txBody>
      </p:sp>
      <p:sp>
        <p:nvSpPr>
          <p:cNvPr id="27" name="Freeform 5"/>
          <p:cNvSpPr>
            <a:spLocks/>
          </p:cNvSpPr>
          <p:nvPr/>
        </p:nvSpPr>
        <p:spPr bwMode="auto">
          <a:xfrm>
            <a:off x="2947211" y="20117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ln>
            <a:headEnd/>
            <a:tailEnd/>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30" name="Freeform 5"/>
          <p:cNvSpPr>
            <a:spLocks/>
          </p:cNvSpPr>
          <p:nvPr/>
        </p:nvSpPr>
        <p:spPr bwMode="auto">
          <a:xfrm>
            <a:off x="5169181" y="2022559"/>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37" name="Freeform 5"/>
          <p:cNvSpPr>
            <a:spLocks/>
          </p:cNvSpPr>
          <p:nvPr/>
        </p:nvSpPr>
        <p:spPr bwMode="auto">
          <a:xfrm>
            <a:off x="7366899" y="2028511"/>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ln>
            <a:headEnd/>
            <a:tailEn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52" name="文本框 9"/>
          <p:cNvSpPr txBox="1"/>
          <p:nvPr/>
        </p:nvSpPr>
        <p:spPr>
          <a:xfrm>
            <a:off x="843186" y="3356724"/>
            <a:ext cx="1278124" cy="223138"/>
          </a:xfrm>
          <a:prstGeom prst="rect">
            <a:avLst/>
          </a:prstGeom>
          <a:noFill/>
        </p:spPr>
        <p:txBody>
          <a:bodyPr wrap="square" lIns="68580" tIns="34290" rIns="68580" bIns="34290" rtlCol="0">
            <a:spAutoFit/>
          </a:bodyPr>
          <a:lstStyle/>
          <a:p>
            <a:pPr marL="0" lvl="1" algn="ctr"/>
            <a:r>
              <a:rPr lang="zh-CN" altLang="en-US" sz="1000" dirty="0">
                <a:solidFill>
                  <a:schemeClr val="bg1"/>
                </a:solidFill>
                <a:latin typeface="微软雅黑" pitchFamily="34" charset="-122"/>
                <a:ea typeface="微软雅黑" pitchFamily="34" charset="-122"/>
              </a:rPr>
              <a:t>多模态介绍</a:t>
            </a:r>
          </a:p>
        </p:txBody>
      </p:sp>
      <p:sp>
        <p:nvSpPr>
          <p:cNvPr id="53" name="文本框 9"/>
          <p:cNvSpPr txBox="1"/>
          <p:nvPr/>
        </p:nvSpPr>
        <p:spPr>
          <a:xfrm>
            <a:off x="2232710" y="2971416"/>
            <a:ext cx="2526727" cy="377026"/>
          </a:xfrm>
          <a:prstGeom prst="rect">
            <a:avLst/>
          </a:prstGeom>
          <a:noFill/>
        </p:spPr>
        <p:txBody>
          <a:bodyPr wrap="square" lIns="68580" tIns="34290" rIns="68580" bIns="34290" rtlCol="0">
            <a:spAutoFit/>
          </a:bodyPr>
          <a:lstStyle/>
          <a:p>
            <a:pPr marL="0" lvl="1" algn="ctr"/>
            <a:r>
              <a:rPr lang="zh-CN" altLang="en-US" sz="2000" b="1" dirty="0">
                <a:solidFill>
                  <a:schemeClr val="bg1"/>
                </a:solidFill>
                <a:latin typeface="微软雅黑" pitchFamily="34" charset="-122"/>
                <a:ea typeface="微软雅黑" pitchFamily="34" charset="-122"/>
              </a:rPr>
              <a:t>如何实现多模态</a:t>
            </a:r>
          </a:p>
        </p:txBody>
      </p:sp>
      <p:sp>
        <p:nvSpPr>
          <p:cNvPr id="54" name="文本框 9"/>
          <p:cNvSpPr txBox="1"/>
          <p:nvPr/>
        </p:nvSpPr>
        <p:spPr>
          <a:xfrm>
            <a:off x="2892468" y="3345548"/>
            <a:ext cx="1044044" cy="223138"/>
          </a:xfrm>
          <a:prstGeom prst="rect">
            <a:avLst/>
          </a:prstGeom>
          <a:noFill/>
        </p:spPr>
        <p:txBody>
          <a:bodyPr wrap="square" lIns="68580" tIns="34290" rIns="68580" bIns="34290" rtlCol="0">
            <a:spAutoFit/>
          </a:bodyPr>
          <a:lstStyle/>
          <a:p>
            <a:pPr marL="0" lvl="1" algn="ctr"/>
            <a:r>
              <a:rPr lang="zh-CN" altLang="en-US" sz="1000" dirty="0">
                <a:solidFill>
                  <a:schemeClr val="bg1"/>
                </a:solidFill>
                <a:latin typeface="微软雅黑" pitchFamily="34" charset="-122"/>
                <a:ea typeface="微软雅黑" pitchFamily="34" charset="-122"/>
              </a:rPr>
              <a:t>多模态功能介绍</a:t>
            </a:r>
          </a:p>
        </p:txBody>
      </p:sp>
      <p:sp>
        <p:nvSpPr>
          <p:cNvPr id="55" name="文本框 9"/>
          <p:cNvSpPr txBox="1"/>
          <p:nvPr/>
        </p:nvSpPr>
        <p:spPr>
          <a:xfrm>
            <a:off x="4572000" y="2982445"/>
            <a:ext cx="2191458" cy="377026"/>
          </a:xfrm>
          <a:prstGeom prst="rect">
            <a:avLst/>
          </a:prstGeom>
          <a:noFill/>
        </p:spPr>
        <p:txBody>
          <a:bodyPr wrap="square" lIns="68580" tIns="34290" rIns="68580" bIns="34290" rtlCol="0">
            <a:spAutoFit/>
          </a:bodyPr>
          <a:lstStyle/>
          <a:p>
            <a:pPr marL="0" lvl="1" algn="ctr"/>
            <a:r>
              <a:rPr lang="zh-CN" altLang="en-US" sz="2000" b="1" dirty="0">
                <a:solidFill>
                  <a:schemeClr val="bg1"/>
                </a:solidFill>
                <a:latin typeface="微软雅黑" pitchFamily="34" charset="-122"/>
                <a:ea typeface="微软雅黑" pitchFamily="34" charset="-122"/>
              </a:rPr>
              <a:t>怎样识别精神疾病</a:t>
            </a:r>
          </a:p>
        </p:txBody>
      </p:sp>
      <p:sp>
        <p:nvSpPr>
          <p:cNvPr id="56" name="文本框 9"/>
          <p:cNvSpPr txBox="1"/>
          <p:nvPr/>
        </p:nvSpPr>
        <p:spPr>
          <a:xfrm>
            <a:off x="5020469" y="3337725"/>
            <a:ext cx="1271522" cy="223138"/>
          </a:xfrm>
          <a:prstGeom prst="rect">
            <a:avLst/>
          </a:prstGeom>
          <a:noFill/>
        </p:spPr>
        <p:txBody>
          <a:bodyPr wrap="square" lIns="68580" tIns="34290" rIns="68580" bIns="34290" rtlCol="0">
            <a:spAutoFit/>
          </a:bodyPr>
          <a:lstStyle/>
          <a:p>
            <a:pPr marL="0" lvl="1" algn="ctr"/>
            <a:r>
              <a:rPr lang="zh-CN" altLang="en-US" sz="1000" dirty="0">
                <a:solidFill>
                  <a:schemeClr val="bg1"/>
                </a:solidFill>
                <a:latin typeface="微软雅黑" pitchFamily="34" charset="-122"/>
                <a:ea typeface="微软雅黑" pitchFamily="34" charset="-122"/>
              </a:rPr>
              <a:t>多模态的应用</a:t>
            </a:r>
          </a:p>
        </p:txBody>
      </p:sp>
      <p:sp>
        <p:nvSpPr>
          <p:cNvPr id="57" name="文本框 9"/>
          <p:cNvSpPr txBox="1"/>
          <p:nvPr/>
        </p:nvSpPr>
        <p:spPr>
          <a:xfrm>
            <a:off x="6882474" y="2982445"/>
            <a:ext cx="2010005" cy="684803"/>
          </a:xfrm>
          <a:prstGeom prst="rect">
            <a:avLst/>
          </a:prstGeom>
          <a:noFill/>
        </p:spPr>
        <p:txBody>
          <a:bodyPr wrap="square" lIns="68580" tIns="34290" rIns="68580" bIns="34290" rtlCol="0">
            <a:spAutoFit/>
          </a:bodyPr>
          <a:lstStyle/>
          <a:p>
            <a:pPr marL="0" lvl="1" algn="ctr"/>
            <a:r>
              <a:rPr lang="zh-CN" altLang="en-US" sz="2000" b="1" dirty="0">
                <a:solidFill>
                  <a:schemeClr val="bg1"/>
                </a:solidFill>
                <a:latin typeface="微软雅黑" pitchFamily="34" charset="-122"/>
                <a:ea typeface="微软雅黑" pitchFamily="34" charset="-122"/>
              </a:rPr>
              <a:t>多模态识别精神疾病未来发展</a:t>
            </a:r>
          </a:p>
        </p:txBody>
      </p:sp>
      <p:sp>
        <p:nvSpPr>
          <p:cNvPr id="58" name="文本框 9"/>
          <p:cNvSpPr txBox="1"/>
          <p:nvPr/>
        </p:nvSpPr>
        <p:spPr>
          <a:xfrm>
            <a:off x="7286393" y="3657255"/>
            <a:ext cx="1106382" cy="223138"/>
          </a:xfrm>
          <a:prstGeom prst="rect">
            <a:avLst/>
          </a:prstGeom>
          <a:noFill/>
        </p:spPr>
        <p:txBody>
          <a:bodyPr wrap="square" lIns="68580" tIns="34290" rIns="68580" bIns="34290" rtlCol="0">
            <a:spAutoFit/>
          </a:bodyPr>
          <a:lstStyle/>
          <a:p>
            <a:pPr marL="0" lvl="1" algn="ctr"/>
            <a:r>
              <a:rPr lang="zh-CN" altLang="en-US" sz="1000" dirty="0">
                <a:solidFill>
                  <a:schemeClr val="bg1"/>
                </a:solidFill>
                <a:latin typeface="微软雅黑" pitchFamily="34" charset="-122"/>
                <a:ea typeface="微软雅黑" pitchFamily="34" charset="-122"/>
              </a:rPr>
              <a:t>未来发展</a:t>
            </a:r>
          </a:p>
        </p:txBody>
      </p:sp>
      <p:sp>
        <p:nvSpPr>
          <p:cNvPr id="63" name="Freeform 5"/>
          <p:cNvSpPr>
            <a:spLocks/>
          </p:cNvSpPr>
          <p:nvPr/>
        </p:nvSpPr>
        <p:spPr bwMode="auto">
          <a:xfrm>
            <a:off x="3637930" y="0"/>
            <a:ext cx="1870372" cy="79172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chemeClr val="accent6"/>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TextBox 19"/>
          <p:cNvSpPr txBox="1"/>
          <p:nvPr/>
        </p:nvSpPr>
        <p:spPr>
          <a:xfrm>
            <a:off x="4070415" y="189612"/>
            <a:ext cx="1005403" cy="584775"/>
          </a:xfrm>
          <a:prstGeom prst="rect">
            <a:avLst/>
          </a:prstGeom>
          <a:noFill/>
        </p:spPr>
        <p:txBody>
          <a:bodyPr wrap="none" rtlCol="0">
            <a:spAutoFit/>
          </a:bodyPr>
          <a:lstStyle/>
          <a:p>
            <a:pPr algn="ctr"/>
            <a:r>
              <a:rPr lang="zh-CN" altLang="en-US" sz="3200" b="1" dirty="0">
                <a:solidFill>
                  <a:schemeClr val="bg1"/>
                </a:solidFill>
                <a:latin typeface="微软雅黑" pitchFamily="34" charset="-122"/>
                <a:ea typeface="微软雅黑" pitchFamily="34" charset="-122"/>
              </a:rPr>
              <a:t>目录</a:t>
            </a:r>
          </a:p>
        </p:txBody>
      </p:sp>
      <p:sp>
        <p:nvSpPr>
          <p:cNvPr id="65" name="矩形 64"/>
          <p:cNvSpPr/>
          <p:nvPr/>
        </p:nvSpPr>
        <p:spPr>
          <a:xfrm>
            <a:off x="0" y="5035826"/>
            <a:ext cx="9144000" cy="1076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标&#10;&#10;描述已自动生成">
            <a:extLst>
              <a:ext uri="{FF2B5EF4-FFF2-40B4-BE49-F238E27FC236}">
                <a16:creationId xmlns:a16="http://schemas.microsoft.com/office/drawing/2014/main" id="{23CB7158-0CD6-265B-529A-6F99EA9A98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9189" y="2062164"/>
            <a:ext cx="773148" cy="773148"/>
          </a:xfrm>
          <a:prstGeom prst="rect">
            <a:avLst/>
          </a:prstGeom>
        </p:spPr>
      </p:pic>
      <p:pic>
        <p:nvPicPr>
          <p:cNvPr id="10" name="图片 9" descr="图标&#10;&#10;描述已自动生成">
            <a:extLst>
              <a:ext uri="{FF2B5EF4-FFF2-40B4-BE49-F238E27FC236}">
                <a16:creationId xmlns:a16="http://schemas.microsoft.com/office/drawing/2014/main" id="{CFEB5645-1C36-ADED-E809-79C9D4B8DF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7057" y="2009239"/>
            <a:ext cx="865678" cy="865678"/>
          </a:xfrm>
          <a:prstGeom prst="rect">
            <a:avLst/>
          </a:prstGeom>
        </p:spPr>
      </p:pic>
      <p:pic>
        <p:nvPicPr>
          <p:cNvPr id="12" name="图片 11" descr="图片包含 图标&#10;&#10;描述已自动生成">
            <a:extLst>
              <a:ext uri="{FF2B5EF4-FFF2-40B4-BE49-F238E27FC236}">
                <a16:creationId xmlns:a16="http://schemas.microsoft.com/office/drawing/2014/main" id="{FFC209D2-2EB8-65EE-A97C-3A08F16203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19829" y="2019796"/>
            <a:ext cx="852359" cy="852359"/>
          </a:xfrm>
          <a:prstGeom prst="rect">
            <a:avLst/>
          </a:prstGeom>
        </p:spPr>
      </p:pic>
      <p:pic>
        <p:nvPicPr>
          <p:cNvPr id="14" name="图片 13" descr="图示&#10;&#10;描述已自动生成">
            <a:extLst>
              <a:ext uri="{FF2B5EF4-FFF2-40B4-BE49-F238E27FC236}">
                <a16:creationId xmlns:a16="http://schemas.microsoft.com/office/drawing/2014/main" id="{7BD9BD0B-B961-1347-20CC-87BFB089AB4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47949" y="1977759"/>
            <a:ext cx="1028380" cy="1028380"/>
          </a:xfrm>
          <a:prstGeom prst="rect">
            <a:avLst/>
          </a:prstGeom>
        </p:spPr>
      </p:pic>
    </p:spTree>
    <p:extLst>
      <p:ext uri="{BB962C8B-B14F-4D97-AF65-F5344CB8AC3E}">
        <p14:creationId xmlns:p14="http://schemas.microsoft.com/office/powerpoint/2010/main" val="1972392886"/>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anim calcmode="lin" valueType="num">
                                      <p:cBhvr>
                                        <p:cTn id="10" dur="500" fill="hold"/>
                                        <p:tgtEl>
                                          <p:spTgt spid="30"/>
                                        </p:tgtEl>
                                        <p:attrNameLst>
                                          <p:attrName>ppt_x</p:attrName>
                                        </p:attrNameLst>
                                      </p:cBhvr>
                                      <p:tavLst>
                                        <p:tav tm="0">
                                          <p:val>
                                            <p:fltVal val="0.5"/>
                                          </p:val>
                                        </p:tav>
                                        <p:tav tm="100000">
                                          <p:val>
                                            <p:strVal val="#ppt_x"/>
                                          </p:val>
                                        </p:tav>
                                      </p:tavLst>
                                    </p:anim>
                                    <p:anim calcmode="lin" valueType="num">
                                      <p:cBhvr>
                                        <p:cTn id="11" dur="500" fill="hold"/>
                                        <p:tgtEl>
                                          <p:spTgt spid="30"/>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200"/>
                                  </p:stCondLst>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ppt_w</p:attrName>
                                        </p:attrNameLst>
                                      </p:cBhvr>
                                      <p:tavLst>
                                        <p:tav tm="0">
                                          <p:val>
                                            <p:fltVal val="0"/>
                                          </p:val>
                                        </p:tav>
                                        <p:tav tm="100000">
                                          <p:val>
                                            <p:strVal val="#ppt_w"/>
                                          </p:val>
                                        </p:tav>
                                      </p:tavLst>
                                    </p:anim>
                                    <p:anim calcmode="lin" valueType="num">
                                      <p:cBhvr>
                                        <p:cTn id="15" dur="500" fill="hold"/>
                                        <p:tgtEl>
                                          <p:spTgt spid="27"/>
                                        </p:tgtEl>
                                        <p:attrNameLst>
                                          <p:attrName>ppt_h</p:attrName>
                                        </p:attrNameLst>
                                      </p:cBhvr>
                                      <p:tavLst>
                                        <p:tav tm="0">
                                          <p:val>
                                            <p:fltVal val="0"/>
                                          </p:val>
                                        </p:tav>
                                        <p:tav tm="100000">
                                          <p:val>
                                            <p:strVal val="#ppt_h"/>
                                          </p:val>
                                        </p:tav>
                                      </p:tavLst>
                                    </p:anim>
                                    <p:animEffect transition="in" filter="fade">
                                      <p:cBhvr>
                                        <p:cTn id="16" dur="500"/>
                                        <p:tgtEl>
                                          <p:spTgt spid="27"/>
                                        </p:tgtEl>
                                      </p:cBhvr>
                                    </p:animEffect>
                                    <p:anim calcmode="lin" valueType="num">
                                      <p:cBhvr>
                                        <p:cTn id="17" dur="500" fill="hold"/>
                                        <p:tgtEl>
                                          <p:spTgt spid="27"/>
                                        </p:tgtEl>
                                        <p:attrNameLst>
                                          <p:attrName>ppt_x</p:attrName>
                                        </p:attrNameLst>
                                      </p:cBhvr>
                                      <p:tavLst>
                                        <p:tav tm="0">
                                          <p:val>
                                            <p:fltVal val="0.5"/>
                                          </p:val>
                                        </p:tav>
                                        <p:tav tm="100000">
                                          <p:val>
                                            <p:strVal val="#ppt_x"/>
                                          </p:val>
                                        </p:tav>
                                      </p:tavLst>
                                    </p:anim>
                                    <p:anim calcmode="lin" valueType="num">
                                      <p:cBhvr>
                                        <p:cTn id="18" dur="500" fill="hold"/>
                                        <p:tgtEl>
                                          <p:spTgt spid="2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400"/>
                                  </p:stCondLst>
                                  <p:childTnLst>
                                    <p:set>
                                      <p:cBhvr>
                                        <p:cTn id="20" dur="1" fill="hold">
                                          <p:stCondLst>
                                            <p:cond delay="0"/>
                                          </p:stCondLst>
                                        </p:cTn>
                                        <p:tgtEl>
                                          <p:spTgt spid="37"/>
                                        </p:tgtEl>
                                        <p:attrNameLst>
                                          <p:attrName>style.visibility</p:attrName>
                                        </p:attrNameLst>
                                      </p:cBhvr>
                                      <p:to>
                                        <p:strVal val="visible"/>
                                      </p:to>
                                    </p:set>
                                    <p:anim calcmode="lin" valueType="num">
                                      <p:cBhvr>
                                        <p:cTn id="21" dur="500" fill="hold"/>
                                        <p:tgtEl>
                                          <p:spTgt spid="37"/>
                                        </p:tgtEl>
                                        <p:attrNameLst>
                                          <p:attrName>ppt_w</p:attrName>
                                        </p:attrNameLst>
                                      </p:cBhvr>
                                      <p:tavLst>
                                        <p:tav tm="0">
                                          <p:val>
                                            <p:fltVal val="0"/>
                                          </p:val>
                                        </p:tav>
                                        <p:tav tm="100000">
                                          <p:val>
                                            <p:strVal val="#ppt_w"/>
                                          </p:val>
                                        </p:tav>
                                      </p:tavLst>
                                    </p:anim>
                                    <p:anim calcmode="lin" valueType="num">
                                      <p:cBhvr>
                                        <p:cTn id="22" dur="500" fill="hold"/>
                                        <p:tgtEl>
                                          <p:spTgt spid="37"/>
                                        </p:tgtEl>
                                        <p:attrNameLst>
                                          <p:attrName>ppt_h</p:attrName>
                                        </p:attrNameLst>
                                      </p:cBhvr>
                                      <p:tavLst>
                                        <p:tav tm="0">
                                          <p:val>
                                            <p:fltVal val="0"/>
                                          </p:val>
                                        </p:tav>
                                        <p:tav tm="100000">
                                          <p:val>
                                            <p:strVal val="#ppt_h"/>
                                          </p:val>
                                        </p:tav>
                                      </p:tavLst>
                                    </p:anim>
                                    <p:animEffect transition="in" filter="fade">
                                      <p:cBhvr>
                                        <p:cTn id="23" dur="500"/>
                                        <p:tgtEl>
                                          <p:spTgt spid="37"/>
                                        </p:tgtEl>
                                      </p:cBhvr>
                                    </p:animEffect>
                                    <p:anim calcmode="lin" valueType="num">
                                      <p:cBhvr>
                                        <p:cTn id="24" dur="500" fill="hold"/>
                                        <p:tgtEl>
                                          <p:spTgt spid="37"/>
                                        </p:tgtEl>
                                        <p:attrNameLst>
                                          <p:attrName>ppt_x</p:attrName>
                                        </p:attrNameLst>
                                      </p:cBhvr>
                                      <p:tavLst>
                                        <p:tav tm="0">
                                          <p:val>
                                            <p:fltVal val="0.5"/>
                                          </p:val>
                                        </p:tav>
                                        <p:tav tm="100000">
                                          <p:val>
                                            <p:strVal val="#ppt_x"/>
                                          </p:val>
                                        </p:tav>
                                      </p:tavLst>
                                    </p:anim>
                                    <p:anim calcmode="lin" valueType="num">
                                      <p:cBhvr>
                                        <p:cTn id="25" dur="500" fill="hold"/>
                                        <p:tgtEl>
                                          <p:spTgt spid="37"/>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60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fltVal val="0"/>
                                          </p:val>
                                        </p:tav>
                                        <p:tav tm="100000">
                                          <p:val>
                                            <p:strVal val="#ppt_h"/>
                                          </p:val>
                                        </p:tav>
                                      </p:tavLst>
                                    </p:anim>
                                    <p:animEffect transition="in" filter="fade">
                                      <p:cBhvr>
                                        <p:cTn id="30" dur="500"/>
                                        <p:tgtEl>
                                          <p:spTgt spid="26"/>
                                        </p:tgtEl>
                                      </p:cBhvr>
                                    </p:animEffect>
                                    <p:anim calcmode="lin" valueType="num">
                                      <p:cBhvr>
                                        <p:cTn id="31" dur="500" fill="hold"/>
                                        <p:tgtEl>
                                          <p:spTgt spid="26"/>
                                        </p:tgtEl>
                                        <p:attrNameLst>
                                          <p:attrName>ppt_x</p:attrName>
                                        </p:attrNameLst>
                                      </p:cBhvr>
                                      <p:tavLst>
                                        <p:tav tm="0">
                                          <p:val>
                                            <p:fltVal val="0.5"/>
                                          </p:val>
                                        </p:tav>
                                        <p:tav tm="100000">
                                          <p:val>
                                            <p:strVal val="#ppt_x"/>
                                          </p:val>
                                        </p:tav>
                                      </p:tavLst>
                                    </p:anim>
                                    <p:anim calcmode="lin" valueType="num">
                                      <p:cBhvr>
                                        <p:cTn id="32" dur="500" fill="hold"/>
                                        <p:tgtEl>
                                          <p:spTgt spid="26"/>
                                        </p:tgtEl>
                                        <p:attrNameLst>
                                          <p:attrName>ppt_y</p:attrName>
                                        </p:attrNameLst>
                                      </p:cBhvr>
                                      <p:tavLst>
                                        <p:tav tm="0">
                                          <p:val>
                                            <p:fltVal val="0.5"/>
                                          </p:val>
                                        </p:tav>
                                        <p:tav tm="100000">
                                          <p:val>
                                            <p:strVal val="#ppt_y"/>
                                          </p:val>
                                        </p:tav>
                                      </p:tavLst>
                                    </p:anim>
                                  </p:childTnLst>
                                </p:cTn>
                              </p:par>
                            </p:childTnLst>
                          </p:cTn>
                        </p:par>
                        <p:par>
                          <p:cTn id="33" fill="hold">
                            <p:stCondLst>
                              <p:cond delay="1100"/>
                            </p:stCondLst>
                            <p:childTnLst>
                              <p:par>
                                <p:cTn id="34" presetID="16" presetClass="entr" presetSubtype="21" fill="hold" grpId="0"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barn(inVertical)">
                                      <p:cBhvr>
                                        <p:cTn id="36" dur="500"/>
                                        <p:tgtEl>
                                          <p:spTgt spid="31"/>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barn(inVertical)">
                                      <p:cBhvr>
                                        <p:cTn id="39" dur="500"/>
                                        <p:tgtEl>
                                          <p:spTgt spid="52"/>
                                        </p:tgtEl>
                                      </p:cBhvr>
                                    </p:animEffect>
                                  </p:childTnLst>
                                </p:cTn>
                              </p:par>
                            </p:childTnLst>
                          </p:cTn>
                        </p:par>
                        <p:par>
                          <p:cTn id="40" fill="hold">
                            <p:stCondLst>
                              <p:cond delay="1600"/>
                            </p:stCondLst>
                            <p:childTnLst>
                              <p:par>
                                <p:cTn id="41" presetID="16" presetClass="entr" presetSubtype="21"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barn(inVertical)">
                                      <p:cBhvr>
                                        <p:cTn id="43" dur="500"/>
                                        <p:tgtEl>
                                          <p:spTgt spid="53"/>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barn(inVertical)">
                                      <p:cBhvr>
                                        <p:cTn id="46" dur="500"/>
                                        <p:tgtEl>
                                          <p:spTgt spid="54"/>
                                        </p:tgtEl>
                                      </p:cBhvr>
                                    </p:animEffect>
                                  </p:childTnLst>
                                </p:cTn>
                              </p:par>
                            </p:childTnLst>
                          </p:cTn>
                        </p:par>
                        <p:par>
                          <p:cTn id="47" fill="hold">
                            <p:stCondLst>
                              <p:cond delay="2100"/>
                            </p:stCondLst>
                            <p:childTnLst>
                              <p:par>
                                <p:cTn id="48" presetID="16" presetClass="entr" presetSubtype="21" fill="hold" grpId="0" nodeType="after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barn(inVertical)">
                                      <p:cBhvr>
                                        <p:cTn id="50" dur="500"/>
                                        <p:tgtEl>
                                          <p:spTgt spid="55"/>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barn(inVertical)">
                                      <p:cBhvr>
                                        <p:cTn id="53" dur="500"/>
                                        <p:tgtEl>
                                          <p:spTgt spid="56"/>
                                        </p:tgtEl>
                                      </p:cBhvr>
                                    </p:animEffect>
                                  </p:childTnLst>
                                </p:cTn>
                              </p:par>
                            </p:childTnLst>
                          </p:cTn>
                        </p:par>
                        <p:par>
                          <p:cTn id="54" fill="hold">
                            <p:stCondLst>
                              <p:cond delay="2600"/>
                            </p:stCondLst>
                            <p:childTnLst>
                              <p:par>
                                <p:cTn id="55" presetID="16" presetClass="entr" presetSubtype="21" fill="hold" grpId="0" nodeType="after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barn(inVertical)">
                                      <p:cBhvr>
                                        <p:cTn id="57" dur="500"/>
                                        <p:tgtEl>
                                          <p:spTgt spid="57"/>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barn(inVertical)">
                                      <p:cBhvr>
                                        <p:cTn id="6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6" grpId="0" animBg="1"/>
      <p:bldP spid="27" grpId="0" animBg="1"/>
      <p:bldP spid="30" grpId="0" animBg="1"/>
      <p:bldP spid="37" grpId="0" animBg="1"/>
      <p:bldP spid="52" grpId="0"/>
      <p:bldP spid="53" grpId="0"/>
      <p:bldP spid="54" grpId="0"/>
      <p:bldP spid="55" grpId="0"/>
      <p:bldP spid="56" grpId="0"/>
      <p:bldP spid="57" grpId="0"/>
      <p:bldP spid="58"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498"/>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82008"/>
            <a:ext cx="9144000" cy="1636776"/>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10128"/>
            <a:ext cx="9144000" cy="1833372"/>
          </a:xfrm>
          <a:prstGeom prst="rect">
            <a:avLst/>
          </a:prstGeom>
        </p:spPr>
      </p:pic>
      <p:sp>
        <p:nvSpPr>
          <p:cNvPr id="12" name="TextBox 7"/>
          <p:cNvSpPr>
            <a:spLocks noChangeArrowheads="1"/>
          </p:cNvSpPr>
          <p:nvPr/>
        </p:nvSpPr>
        <p:spPr bwMode="auto">
          <a:xfrm>
            <a:off x="2375756" y="4207471"/>
            <a:ext cx="43924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1200" b="1" dirty="0">
                <a:solidFill>
                  <a:schemeClr val="accent2">
                    <a:lumMod val="60000"/>
                    <a:lumOff val="40000"/>
                  </a:schemeClr>
                </a:solidFill>
                <a:latin typeface="微软雅黑" pitchFamily="34" charset="-122"/>
                <a:ea typeface="微软雅黑" pitchFamily="34" charset="-122"/>
                <a:sym typeface="微软雅黑" pitchFamily="34" charset="-122"/>
              </a:rPr>
              <a:t>汇报人：冯一航</a:t>
            </a:r>
          </a:p>
        </p:txBody>
      </p:sp>
      <p:sp>
        <p:nvSpPr>
          <p:cNvPr id="13" name="TextBox 7"/>
          <p:cNvSpPr>
            <a:spLocks noChangeArrowheads="1"/>
          </p:cNvSpPr>
          <p:nvPr/>
        </p:nvSpPr>
        <p:spPr bwMode="auto">
          <a:xfrm>
            <a:off x="2087724" y="3478453"/>
            <a:ext cx="4968552"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4500" b="1" dirty="0">
                <a:solidFill>
                  <a:schemeClr val="bg1"/>
                </a:solidFill>
                <a:latin typeface="微软雅黑" pitchFamily="34" charset="-122"/>
                <a:ea typeface="微软雅黑" pitchFamily="34" charset="-122"/>
                <a:sym typeface="微软雅黑" pitchFamily="34" charset="-122"/>
              </a:rPr>
              <a:t>展示完毕 感谢聆听</a:t>
            </a:r>
          </a:p>
        </p:txBody>
      </p:sp>
      <p:sp>
        <p:nvSpPr>
          <p:cNvPr id="15" name="TextBox 7"/>
          <p:cNvSpPr>
            <a:spLocks noChangeArrowheads="1"/>
          </p:cNvSpPr>
          <p:nvPr/>
        </p:nvSpPr>
        <p:spPr bwMode="auto">
          <a:xfrm>
            <a:off x="1193307" y="2719488"/>
            <a:ext cx="698477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4000" dirty="0">
                <a:solidFill>
                  <a:schemeClr val="bg1"/>
                </a:solidFill>
                <a:latin typeface="Swis721 Th BT" pitchFamily="34" charset="0"/>
                <a:ea typeface="微软雅黑" pitchFamily="34" charset="-122"/>
                <a:cs typeface="LilyUPC" pitchFamily="34" charset="-34"/>
                <a:sym typeface="微软雅黑" pitchFamily="34" charset="-122"/>
              </a:rPr>
              <a:t>THE Multimodal </a:t>
            </a:r>
            <a:r>
              <a:rPr lang="en-US" altLang="zh-CN" sz="4000" dirty="0">
                <a:solidFill>
                  <a:schemeClr val="accent2">
                    <a:lumMod val="75000"/>
                  </a:schemeClr>
                </a:solidFill>
                <a:latin typeface="Swis721 Th BT" pitchFamily="34" charset="0"/>
                <a:ea typeface="微软雅黑" pitchFamily="34" charset="-122"/>
                <a:cs typeface="LilyUPC" pitchFamily="34" charset="-34"/>
                <a:sym typeface="微软雅黑" pitchFamily="34" charset="-122"/>
              </a:rPr>
              <a:t>recognition</a:t>
            </a:r>
          </a:p>
        </p:txBody>
      </p:sp>
      <p:sp>
        <p:nvSpPr>
          <p:cNvPr id="16" name="矩形 15"/>
          <p:cNvSpPr/>
          <p:nvPr/>
        </p:nvSpPr>
        <p:spPr>
          <a:xfrm>
            <a:off x="0" y="3300784"/>
            <a:ext cx="9144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3300784"/>
            <a:ext cx="3819668"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3699641" y="1022654"/>
            <a:ext cx="343825" cy="309997"/>
            <a:chOff x="4634991" y="2138335"/>
            <a:chExt cx="428348" cy="386204"/>
          </a:xfrm>
        </p:grpSpPr>
        <p:sp>
          <p:nvSpPr>
            <p:cNvPr id="20" name="Freeform 5"/>
            <p:cNvSpPr>
              <a:spLocks/>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KSO_Shape"/>
            <p:cNvSpPr>
              <a:spLocks/>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22" name="组合 21"/>
          <p:cNvGrpSpPr/>
          <p:nvPr/>
        </p:nvGrpSpPr>
        <p:grpSpPr>
          <a:xfrm>
            <a:off x="4058880" y="1022654"/>
            <a:ext cx="343825" cy="309997"/>
            <a:chOff x="5076056" y="2138335"/>
            <a:chExt cx="428348" cy="386204"/>
          </a:xfrm>
        </p:grpSpPr>
        <p:sp>
          <p:nvSpPr>
            <p:cNvPr id="23" name="Freeform 5"/>
            <p:cNvSpPr>
              <a:spLocks/>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KSO_Shape"/>
            <p:cNvSpPr>
              <a:spLocks/>
            </p:cNvSpPr>
            <p:nvPr/>
          </p:nvSpPr>
          <p:spPr bwMode="auto">
            <a:xfrm>
              <a:off x="5175472" y="2244479"/>
              <a:ext cx="229514" cy="19546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25" name="组合 24"/>
          <p:cNvGrpSpPr/>
          <p:nvPr/>
        </p:nvGrpSpPr>
        <p:grpSpPr>
          <a:xfrm>
            <a:off x="4418119" y="1022654"/>
            <a:ext cx="343825" cy="309997"/>
            <a:chOff x="5557128" y="2138335"/>
            <a:chExt cx="428348" cy="386204"/>
          </a:xfrm>
        </p:grpSpPr>
        <p:sp>
          <p:nvSpPr>
            <p:cNvPr id="26" name="Freeform 5"/>
            <p:cNvSpPr>
              <a:spLocks/>
            </p:cNvSpPr>
            <p:nvPr/>
          </p:nvSpPr>
          <p:spPr bwMode="auto">
            <a:xfrm>
              <a:off x="5557128"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KSO_Shape"/>
            <p:cNvSpPr>
              <a:spLocks/>
            </p:cNvSpPr>
            <p:nvPr/>
          </p:nvSpPr>
          <p:spPr bwMode="auto">
            <a:xfrm>
              <a:off x="5652120" y="2208685"/>
              <a:ext cx="238362" cy="23597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28" name="组合 27"/>
          <p:cNvGrpSpPr/>
          <p:nvPr/>
        </p:nvGrpSpPr>
        <p:grpSpPr>
          <a:xfrm>
            <a:off x="4777358" y="1022654"/>
            <a:ext cx="343825" cy="309997"/>
            <a:chOff x="6068610" y="2138335"/>
            <a:chExt cx="428348" cy="386204"/>
          </a:xfrm>
        </p:grpSpPr>
        <p:sp>
          <p:nvSpPr>
            <p:cNvPr id="29" name="Freeform 5"/>
            <p:cNvSpPr>
              <a:spLocks/>
            </p:cNvSpPr>
            <p:nvPr/>
          </p:nvSpPr>
          <p:spPr bwMode="auto">
            <a:xfrm>
              <a:off x="6068610"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KSO_Shape"/>
            <p:cNvSpPr>
              <a:spLocks/>
            </p:cNvSpPr>
            <p:nvPr/>
          </p:nvSpPr>
          <p:spPr bwMode="auto">
            <a:xfrm>
              <a:off x="6173883" y="2215236"/>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31" name="组合 30"/>
          <p:cNvGrpSpPr/>
          <p:nvPr/>
        </p:nvGrpSpPr>
        <p:grpSpPr>
          <a:xfrm>
            <a:off x="5136596" y="1022654"/>
            <a:ext cx="343825" cy="309997"/>
            <a:chOff x="6623914" y="2138335"/>
            <a:chExt cx="428348" cy="386204"/>
          </a:xfrm>
        </p:grpSpPr>
        <p:sp>
          <p:nvSpPr>
            <p:cNvPr id="32" name="Freeform 5"/>
            <p:cNvSpPr>
              <a:spLocks/>
            </p:cNvSpPr>
            <p:nvPr/>
          </p:nvSpPr>
          <p:spPr bwMode="auto">
            <a:xfrm>
              <a:off x="6623914"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KSO_Shape"/>
            <p:cNvSpPr>
              <a:spLocks/>
            </p:cNvSpPr>
            <p:nvPr/>
          </p:nvSpPr>
          <p:spPr bwMode="auto">
            <a:xfrm>
              <a:off x="6715817" y="2193847"/>
              <a:ext cx="230254" cy="22104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spTree>
    <p:extLst>
      <p:ext uri="{BB962C8B-B14F-4D97-AF65-F5344CB8AC3E}">
        <p14:creationId xmlns:p14="http://schemas.microsoft.com/office/powerpoint/2010/main" val="1403875981"/>
      </p:ext>
    </p:extLst>
  </p:cSld>
  <p:clrMapOvr>
    <a:masterClrMapping/>
  </p:clrMapOvr>
  <mc:AlternateContent xmlns:mc="http://schemas.openxmlformats.org/markup-compatibility/2006" xmlns:p14="http://schemas.microsoft.com/office/powerpoint/2010/main">
    <mc:Choice Requires="p14">
      <p:transition spd="slow" p14:dur="15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2" presetClass="entr" presetSubtype="2"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1+#ppt_w/2"/>
                                          </p:val>
                                        </p:tav>
                                        <p:tav tm="100000">
                                          <p:val>
                                            <p:strVal val="#ppt_x"/>
                                          </p:val>
                                        </p:tav>
                                      </p:tavLst>
                                    </p:anim>
                                    <p:anim calcmode="lin" valueType="num">
                                      <p:cBhvr additive="base">
                                        <p:cTn id="26" dur="500" fill="hold"/>
                                        <p:tgtEl>
                                          <p:spTgt spid="31"/>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20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1+#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40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1+#ppt_w/2"/>
                                          </p:val>
                                        </p:tav>
                                        <p:tav tm="100000">
                                          <p:val>
                                            <p:strVal val="#ppt_x"/>
                                          </p:val>
                                        </p:tav>
                                      </p:tavLst>
                                    </p:anim>
                                    <p:anim calcmode="lin" valueType="num">
                                      <p:cBhvr additive="base">
                                        <p:cTn id="34" dur="500" fill="hold"/>
                                        <p:tgtEl>
                                          <p:spTgt spid="25"/>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6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1+#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80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1+#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childTnLst>
                          </p:cTn>
                        </p:par>
                        <p:par>
                          <p:cTn id="43" fill="hold">
                            <p:stCondLst>
                              <p:cond delay="3800"/>
                            </p:stCondLst>
                            <p:childTnLst>
                              <p:par>
                                <p:cTn id="44" presetID="38" presetClass="entr" presetSubtype="0" accel="50000" fill="hold" grpId="0" nodeType="afterEffect">
                                  <p:stCondLst>
                                    <p:cond delay="0"/>
                                  </p:stCondLst>
                                  <p:iterate type="lt">
                                    <p:tmPct val="50000"/>
                                  </p:iterate>
                                  <p:childTnLst>
                                    <p:set>
                                      <p:cBhvr>
                                        <p:cTn id="45" dur="1" fill="hold">
                                          <p:stCondLst>
                                            <p:cond delay="0"/>
                                          </p:stCondLst>
                                        </p:cTn>
                                        <p:tgtEl>
                                          <p:spTgt spid="15"/>
                                        </p:tgtEl>
                                        <p:attrNameLst>
                                          <p:attrName>style.visibility</p:attrName>
                                        </p:attrNameLst>
                                      </p:cBhvr>
                                      <p:to>
                                        <p:strVal val="visible"/>
                                      </p:to>
                                    </p:set>
                                    <p:set>
                                      <p:cBhvr>
                                        <p:cTn id="46" dur="114" fill="hold">
                                          <p:stCondLst>
                                            <p:cond delay="0"/>
                                          </p:stCondLst>
                                        </p:cTn>
                                        <p:tgtEl>
                                          <p:spTgt spid="15"/>
                                        </p:tgtEl>
                                        <p:attrNameLst>
                                          <p:attrName>style.rotation</p:attrName>
                                        </p:attrNameLst>
                                      </p:cBhvr>
                                      <p:to>
                                        <p:strVal val="-45.0"/>
                                      </p:to>
                                    </p:set>
                                    <p:anim calcmode="lin" valueType="num">
                                      <p:cBhvr>
                                        <p:cTn id="47" dur="114" fill="hold">
                                          <p:stCondLst>
                                            <p:cond delay="114"/>
                                          </p:stCondLst>
                                        </p:cTn>
                                        <p:tgtEl>
                                          <p:spTgt spid="15"/>
                                        </p:tgtEl>
                                        <p:attrNameLst>
                                          <p:attrName>style.rotation</p:attrName>
                                        </p:attrNameLst>
                                      </p:cBhvr>
                                      <p:tavLst>
                                        <p:tav tm="0">
                                          <p:val>
                                            <p:fltVal val="-45"/>
                                          </p:val>
                                        </p:tav>
                                        <p:tav tm="69900">
                                          <p:val>
                                            <p:fltVal val="45"/>
                                          </p:val>
                                        </p:tav>
                                        <p:tav tm="100000">
                                          <p:val>
                                            <p:fltVal val="0"/>
                                          </p:val>
                                        </p:tav>
                                      </p:tavLst>
                                    </p:anim>
                                    <p:anim calcmode="lin" valueType="num">
                                      <p:cBhvr>
                                        <p:cTn id="48" dur="114" fill="hold">
                                          <p:stCondLst>
                                            <p:cond delay="0"/>
                                          </p:stCondLst>
                                        </p:cTn>
                                        <p:tgtEl>
                                          <p:spTgt spid="15"/>
                                        </p:tgtEl>
                                        <p:attrNameLst>
                                          <p:attrName>ppt_y</p:attrName>
                                        </p:attrNameLst>
                                      </p:cBhvr>
                                      <p:tavLst>
                                        <p:tav tm="0">
                                          <p:val>
                                            <p:strVal val="#ppt_y-1"/>
                                          </p:val>
                                        </p:tav>
                                        <p:tav tm="100000">
                                          <p:val>
                                            <p:strVal val="#ppt_y-(0.354*#ppt_w-0.172*#ppt_h)"/>
                                          </p:val>
                                        </p:tav>
                                      </p:tavLst>
                                    </p:anim>
                                    <p:anim calcmode="lin" valueType="num">
                                      <p:cBhvr>
                                        <p:cTn id="49" dur="39" decel="50000" autoRev="1" fill="hold">
                                          <p:stCondLst>
                                            <p:cond delay="114"/>
                                          </p:stCondLst>
                                        </p:cTn>
                                        <p:tgtEl>
                                          <p:spTgt spid="15"/>
                                        </p:tgtEl>
                                        <p:attrNameLst>
                                          <p:attrName>ppt_y</p:attrName>
                                        </p:attrNameLst>
                                      </p:cBhvr>
                                      <p:tavLst>
                                        <p:tav tm="0">
                                          <p:val>
                                            <p:strVal val="#ppt_y-(0.354*#ppt_w-0.172*#ppt_h)"/>
                                          </p:val>
                                        </p:tav>
                                        <p:tav tm="100000">
                                          <p:val>
                                            <p:strVal val="#ppt_y-(0.354*#ppt_w-0.172*#ppt_h)-#ppt_h/2"/>
                                          </p:val>
                                        </p:tav>
                                      </p:tavLst>
                                    </p:anim>
                                    <p:anim calcmode="lin" valueType="num">
                                      <p:cBhvr>
                                        <p:cTn id="50" dur="34" fill="hold">
                                          <p:stCondLst>
                                            <p:cond delay="216"/>
                                          </p:stCondLst>
                                        </p:cTn>
                                        <p:tgtEl>
                                          <p:spTgt spid="15"/>
                                        </p:tgtEl>
                                        <p:attrNameLst>
                                          <p:attrName>ppt_y</p:attrName>
                                        </p:attrNameLst>
                                      </p:cBhvr>
                                      <p:tavLst>
                                        <p:tav tm="0">
                                          <p:val>
                                            <p:strVal val="#ppt_y-(0.354*#ppt_w-0.172*#ppt_h)"/>
                                          </p:val>
                                        </p:tav>
                                        <p:tav tm="100000">
                                          <p:val>
                                            <p:strVal val="#ppt_y"/>
                                          </p:val>
                                        </p:tav>
                                      </p:tavLst>
                                    </p:anim>
                                  </p:childTnLst>
                                </p:cTn>
                              </p:par>
                              <p:par>
                                <p:cTn id="51" presetID="52" presetClass="entr" presetSubtype="0" fill="hold" grpId="0" nodeType="withEffect">
                                  <p:stCondLst>
                                    <p:cond delay="2500"/>
                                  </p:stCondLst>
                                  <p:iterate type="lt">
                                    <p:tmPct val="10000"/>
                                  </p:iterate>
                                  <p:childTnLst>
                                    <p:set>
                                      <p:cBhvr>
                                        <p:cTn id="52" dur="1" fill="hold">
                                          <p:stCondLst>
                                            <p:cond delay="0"/>
                                          </p:stCondLst>
                                        </p:cTn>
                                        <p:tgtEl>
                                          <p:spTgt spid="13"/>
                                        </p:tgtEl>
                                        <p:attrNameLst>
                                          <p:attrName>style.visibility</p:attrName>
                                        </p:attrNameLst>
                                      </p:cBhvr>
                                      <p:to>
                                        <p:strVal val="visible"/>
                                      </p:to>
                                    </p:set>
                                    <p:animScale>
                                      <p:cBhvr>
                                        <p:cTn id="53"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4" dur="1000" decel="50000" fill="hold">
                                          <p:stCondLst>
                                            <p:cond delay="0"/>
                                          </p:stCondLst>
                                        </p:cTn>
                                        <p:tgtEl>
                                          <p:spTgt spid="13"/>
                                        </p:tgtEl>
                                        <p:attrNameLst>
                                          <p:attrName>ppt_x</p:attrName>
                                          <p:attrName>ppt_y</p:attrName>
                                        </p:attrNameLst>
                                      </p:cBhvr>
                                    </p:animMotion>
                                    <p:animEffect transition="in" filter="fade">
                                      <p:cBhvr>
                                        <p:cTn id="55" dur="1000"/>
                                        <p:tgtEl>
                                          <p:spTgt spid="13"/>
                                        </p:tgtEl>
                                      </p:cBhvr>
                                    </p:animEffect>
                                  </p:childTnLst>
                                </p:cTn>
                              </p:par>
                              <p:par>
                                <p:cTn id="56" presetID="22" presetClass="entr" presetSubtype="8" fill="hold" grpId="0" nodeType="withEffect">
                                  <p:stCondLst>
                                    <p:cond delay="4500"/>
                                  </p:stCondLst>
                                  <p:childTnLst>
                                    <p:set>
                                      <p:cBhvr>
                                        <p:cTn id="57" dur="1" fill="hold">
                                          <p:stCondLst>
                                            <p:cond delay="0"/>
                                          </p:stCondLst>
                                        </p:cTn>
                                        <p:tgtEl>
                                          <p:spTgt spid="12"/>
                                        </p:tgtEl>
                                        <p:attrNameLst>
                                          <p:attrName>style.visibility</p:attrName>
                                        </p:attrNameLst>
                                      </p:cBhvr>
                                      <p:to>
                                        <p:strVal val="visible"/>
                                      </p:to>
                                    </p:set>
                                    <p:animEffect transition="in" filter="wipe(left)">
                                      <p:cBhvr>
                                        <p:cTn id="58" dur="8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矩形 20"/>
          <p:cNvSpPr/>
          <p:nvPr/>
        </p:nvSpPr>
        <p:spPr>
          <a:xfrm>
            <a:off x="196464" y="1615712"/>
            <a:ext cx="775136"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PPT</a:t>
            </a:r>
            <a:r>
              <a:rPr lang="zh-CN" altLang="en-US" sz="100" dirty="0">
                <a:solidFill>
                  <a:schemeClr val="bg1"/>
                </a:solidFill>
              </a:rPr>
              <a:t>论坛：</a:t>
            </a:r>
            <a:r>
              <a:rPr lang="en-US" altLang="zh-CN" sz="100" dirty="0">
                <a:solidFill>
                  <a:schemeClr val="bg1"/>
                </a:solidFill>
              </a:rPr>
              <a:t>www.1ppt.cn</a:t>
            </a:r>
          </a:p>
          <a:p>
            <a:pPr lvl="0"/>
            <a:r>
              <a:rPr lang="en-US" altLang="zh-CN" sz="100" dirty="0">
                <a:solidFill>
                  <a:schemeClr val="bg1"/>
                </a:solidFill>
              </a:rPr>
              <a:t> </a:t>
            </a:r>
            <a:endParaRPr lang="zh-CN" altLang="en-US" sz="100" dirty="0">
              <a:solidFill>
                <a:schemeClr val="bg1"/>
              </a:solidFill>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 y="0"/>
            <a:ext cx="9144000" cy="5143500"/>
          </a:xfrm>
          <a:prstGeom prst="rect">
            <a:avLst/>
          </a:prstGeom>
          <a:pattFill prst="pct5">
            <a:fgClr>
              <a:schemeClr val="accent1"/>
            </a:fgClr>
            <a:bgClr>
              <a:schemeClr val="bg1"/>
            </a:bgClr>
          </a:pattFill>
        </p:spPr>
      </p:pic>
      <p:sp>
        <p:nvSpPr>
          <p:cNvPr id="6"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9"/>
          <p:cNvSpPr txBox="1"/>
          <p:nvPr/>
        </p:nvSpPr>
        <p:spPr>
          <a:xfrm>
            <a:off x="2919413" y="2970414"/>
            <a:ext cx="3305172"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itchFamily="34" charset="-122"/>
                <a:ea typeface="微软雅黑" pitchFamily="34" charset="-122"/>
              </a:rPr>
              <a:t>什么是多模态</a:t>
            </a:r>
          </a:p>
        </p:txBody>
      </p:sp>
      <p:sp>
        <p:nvSpPr>
          <p:cNvPr id="13" name="Freeform 5"/>
          <p:cNvSpPr>
            <a:spLocks/>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pic>
        <p:nvPicPr>
          <p:cNvPr id="4" name="图片 3" descr="图标&#10;&#10;描述已自动生成">
            <a:extLst>
              <a:ext uri="{FF2B5EF4-FFF2-40B4-BE49-F238E27FC236}">
                <a16:creationId xmlns:a16="http://schemas.microsoft.com/office/drawing/2014/main" id="{8DE82675-29EA-0DC5-E030-D26B40951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1973" y="1661683"/>
            <a:ext cx="1100054" cy="1100054"/>
          </a:xfrm>
          <a:prstGeom prst="rect">
            <a:avLst/>
          </a:prstGeom>
        </p:spPr>
      </p:pic>
    </p:spTree>
    <p:extLst>
      <p:ext uri="{BB962C8B-B14F-4D97-AF65-F5344CB8AC3E}">
        <p14:creationId xmlns:p14="http://schemas.microsoft.com/office/powerpoint/2010/main" val="2160579628"/>
      </p:ext>
    </p:extLst>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childTnLst>
                          </p:cTn>
                        </p:par>
                        <p:par>
                          <p:cTn id="12" fill="hold">
                            <p:stCondLst>
                              <p:cond delay="1100"/>
                            </p:stCondLst>
                            <p:childTnLst>
                              <p:par>
                                <p:cTn id="13" presetID="16" presetClass="entr" presetSubtype="2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0465623-7A91-A4D5-D0E6-23FFF7188E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467" y="918969"/>
            <a:ext cx="3320521" cy="245273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283968" y="699542"/>
            <a:ext cx="4104456" cy="4127797"/>
          </a:xfrm>
          <a:prstGeom prst="rect">
            <a:avLst/>
          </a:prstGeom>
          <a:noFill/>
        </p:spPr>
        <p:txBody>
          <a:bodyPr wrap="square" lIns="0" tIns="0" rIns="0" bIns="0" rtlCol="0">
            <a:spAutoFit/>
          </a:bodyPr>
          <a:lstStyle/>
          <a:p>
            <a:pPr algn="just">
              <a:lnSpc>
                <a:spcPct val="150000"/>
              </a:lnSpc>
            </a:pPr>
            <a:r>
              <a:rPr lang="zh-CN" altLang="en-US" sz="2000" b="1" dirty="0">
                <a:solidFill>
                  <a:schemeClr val="accent1"/>
                </a:solidFill>
                <a:latin typeface="微软雅黑" pitchFamily="34" charset="-122"/>
                <a:ea typeface="微软雅黑" pitchFamily="34" charset="-122"/>
              </a:rPr>
              <a:t>多模态</a:t>
            </a:r>
            <a:endParaRPr lang="en-US" altLang="zh-CN" sz="1200" b="1" dirty="0">
              <a:solidFill>
                <a:schemeClr val="accent1"/>
              </a:solidFill>
              <a:latin typeface="微软雅黑" pitchFamily="34" charset="-122"/>
              <a:ea typeface="微软雅黑" pitchFamily="34" charset="-122"/>
            </a:endParaRPr>
          </a:p>
          <a:p>
            <a:pPr algn="just">
              <a:lnSpc>
                <a:spcPct val="150000"/>
              </a:lnSpc>
            </a:pPr>
            <a:br>
              <a:rPr lang="en-US" altLang="zh-CN" sz="1000" dirty="0">
                <a:solidFill>
                  <a:schemeClr val="accent1"/>
                </a:solidFill>
                <a:latin typeface="方正兰亭纤黑简体" pitchFamily="65" charset="-122"/>
                <a:ea typeface="方正兰亭纤黑简体" pitchFamily="65" charset="-122"/>
              </a:rPr>
            </a:br>
            <a:r>
              <a:rPr lang="zh-CN" altLang="en-US" sz="1000" b="1" dirty="0">
                <a:solidFill>
                  <a:schemeClr val="tx1">
                    <a:lumMod val="65000"/>
                    <a:lumOff val="35000"/>
                  </a:schemeClr>
                </a:solidFill>
                <a:latin typeface="微软雅黑" pitchFamily="34" charset="-122"/>
                <a:ea typeface="微软雅黑" pitchFamily="34" charset="-122"/>
              </a:rPr>
              <a:t>模态是什么</a:t>
            </a:r>
            <a:endParaRPr lang="zh-CN" altLang="en-US" sz="1000" dirty="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rPr>
              <a:t>“模态”对应于人类的五种感官，视觉、听觉、触觉、味觉和嗅觉，我们这里的“模态”实际指的是“数据模态”，也就是需要处理的数据类型。</a:t>
            </a:r>
            <a:endParaRPr lang="en-US" altLang="zh-CN" sz="1000" dirty="0">
              <a:solidFill>
                <a:schemeClr val="tx1">
                  <a:lumMod val="65000"/>
                  <a:lumOff val="35000"/>
                </a:schemeClr>
              </a:solidFill>
              <a:latin typeface="微软雅黑" pitchFamily="34" charset="-122"/>
              <a:ea typeface="微软雅黑" pitchFamily="34" charset="-122"/>
            </a:endParaRPr>
          </a:p>
          <a:p>
            <a:pPr algn="just">
              <a:lnSpc>
                <a:spcPct val="150000"/>
              </a:lnSpc>
            </a:pPr>
            <a:endParaRPr lang="en-US" altLang="zh-CN" sz="1000" dirty="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000" b="1" dirty="0">
                <a:solidFill>
                  <a:schemeClr val="tx1">
                    <a:lumMod val="65000"/>
                    <a:lumOff val="35000"/>
                  </a:schemeClr>
                </a:solidFill>
                <a:latin typeface="微软雅黑" pitchFamily="34" charset="-122"/>
                <a:ea typeface="微软雅黑" pitchFamily="34" charset="-122"/>
              </a:rPr>
              <a:t>真实世界的数据都是多模态的</a:t>
            </a:r>
            <a:endParaRPr lang="en-US" altLang="zh-CN" sz="1000" b="1" dirty="0">
              <a:solidFill>
                <a:schemeClr val="tx1">
                  <a:lumMod val="65000"/>
                  <a:lumOff val="35000"/>
                </a:schemeClr>
              </a:solidFill>
              <a:latin typeface="微软雅黑" pitchFamily="34" charset="-122"/>
              <a:ea typeface="微软雅黑" pitchFamily="34" charset="-122"/>
            </a:endParaRPr>
          </a:p>
          <a:p>
            <a:pPr algn="just">
              <a:lnSpc>
                <a:spcPct val="150000"/>
              </a:lnSpc>
            </a:pPr>
            <a:endParaRPr lang="zh-CN" altLang="en-US" sz="1000" b="1" dirty="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rPr>
              <a:t>早期的 </a:t>
            </a:r>
            <a:r>
              <a:rPr lang="en-US" altLang="zh-CN" sz="1000" dirty="0">
                <a:solidFill>
                  <a:schemeClr val="tx1">
                    <a:lumMod val="65000"/>
                    <a:lumOff val="35000"/>
                  </a:schemeClr>
                </a:solidFill>
                <a:latin typeface="微软雅黑" pitchFamily="34" charset="-122"/>
                <a:ea typeface="微软雅黑" pitchFamily="34" charset="-122"/>
              </a:rPr>
              <a:t>AI </a:t>
            </a:r>
            <a:r>
              <a:rPr lang="zh-CN" altLang="en-US" sz="1000" dirty="0">
                <a:solidFill>
                  <a:schemeClr val="tx1">
                    <a:lumMod val="65000"/>
                    <a:lumOff val="35000"/>
                  </a:schemeClr>
                </a:solidFill>
                <a:latin typeface="微软雅黑" pitchFamily="34" charset="-122"/>
                <a:ea typeface="微软雅黑" pitchFamily="34" charset="-122"/>
              </a:rPr>
              <a:t>研究通常都是在单一模态数据上进行的，例如在自然语言处理领域，研究人员通常只关注文本数据，计算机视觉领域的研究人员只关注图像数据。因此，</a:t>
            </a:r>
            <a:r>
              <a:rPr lang="en-US" altLang="zh-CN" sz="1000" dirty="0">
                <a:solidFill>
                  <a:schemeClr val="tx1">
                    <a:lumMod val="65000"/>
                    <a:lumOff val="35000"/>
                  </a:schemeClr>
                </a:solidFill>
                <a:latin typeface="微软雅黑" pitchFamily="34" charset="-122"/>
                <a:ea typeface="微软雅黑" pitchFamily="34" charset="-122"/>
              </a:rPr>
              <a:t>AI </a:t>
            </a:r>
            <a:r>
              <a:rPr lang="zh-CN" altLang="en-US" sz="1000" dirty="0">
                <a:solidFill>
                  <a:schemeClr val="tx1">
                    <a:lumMod val="65000"/>
                    <a:lumOff val="35000"/>
                  </a:schemeClr>
                </a:solidFill>
                <a:latin typeface="微软雅黑" pitchFamily="34" charset="-122"/>
                <a:ea typeface="微软雅黑" pitchFamily="34" charset="-122"/>
              </a:rPr>
              <a:t>应用总是局限于特定模态，垃圾邮件过滤应用处理的都是文本，照片分类应用处理的都是图像，语音识别应用处理的都是音频。</a:t>
            </a:r>
            <a:endParaRPr lang="en-US" altLang="zh-CN" sz="1000" dirty="0">
              <a:solidFill>
                <a:schemeClr val="tx1">
                  <a:lumMod val="65000"/>
                  <a:lumOff val="35000"/>
                </a:schemeClr>
              </a:solidFill>
              <a:latin typeface="微软雅黑" pitchFamily="34" charset="-122"/>
              <a:ea typeface="微软雅黑" pitchFamily="34" charset="-122"/>
            </a:endParaRPr>
          </a:p>
          <a:p>
            <a:pPr algn="just">
              <a:lnSpc>
                <a:spcPct val="150000"/>
              </a:lnSpc>
            </a:pPr>
            <a:endParaRPr lang="en-US" altLang="zh-CN" sz="1000" dirty="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rPr>
              <a:t>但现实世界的数据往往是多模态的，频常伴随着音轨，还有文本字幕。社交媒体平台的帖子、新闻文章或者其它互联网上的内容经常混合着文本、图像、视频和音频。因此，处理多模态数据的需求促进了多模态 </a:t>
            </a:r>
            <a:r>
              <a:rPr lang="en-US" altLang="zh-CN" sz="1000" dirty="0">
                <a:solidFill>
                  <a:schemeClr val="tx1">
                    <a:lumMod val="65000"/>
                    <a:lumOff val="35000"/>
                  </a:schemeClr>
                </a:solidFill>
                <a:latin typeface="微软雅黑" pitchFamily="34" charset="-122"/>
                <a:ea typeface="微软雅黑" pitchFamily="34" charset="-122"/>
              </a:rPr>
              <a:t>AI </a:t>
            </a:r>
            <a:r>
              <a:rPr lang="zh-CN" altLang="en-US" sz="1000" dirty="0">
                <a:solidFill>
                  <a:schemeClr val="tx1">
                    <a:lumMod val="65000"/>
                    <a:lumOff val="35000"/>
                  </a:schemeClr>
                </a:solidFill>
                <a:latin typeface="微软雅黑" pitchFamily="34" charset="-122"/>
                <a:ea typeface="微软雅黑" pitchFamily="34" charset="-122"/>
              </a:rPr>
              <a:t>的发展。</a:t>
            </a:r>
          </a:p>
        </p:txBody>
      </p:sp>
      <p:sp>
        <p:nvSpPr>
          <p:cNvPr id="21" name="标题 20"/>
          <p:cNvSpPr>
            <a:spLocks noGrp="1"/>
          </p:cNvSpPr>
          <p:nvPr>
            <p:ph type="title"/>
          </p:nvPr>
        </p:nvSpPr>
        <p:spPr/>
        <p:txBody>
          <a:bodyPr/>
          <a:lstStyle/>
          <a:p>
            <a:r>
              <a:rPr lang="zh-CN" altLang="en-US" dirty="0"/>
              <a:t>多模态简介</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1028" name="Picture 4">
            <a:extLst>
              <a:ext uri="{FF2B5EF4-FFF2-40B4-BE49-F238E27FC236}">
                <a16:creationId xmlns:a16="http://schemas.microsoft.com/office/drawing/2014/main" id="{2153E191-2CBA-B4CC-2336-8F4783932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5" y="3203297"/>
            <a:ext cx="2522318" cy="1373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648880"/>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91F70B5-0DB1-82C7-4692-A1333C35D9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723" y="1131537"/>
            <a:ext cx="2577181" cy="346068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t>多模态介绍</a:t>
            </a:r>
          </a:p>
        </p:txBody>
      </p:sp>
      <p:sp>
        <p:nvSpPr>
          <p:cNvPr id="3" name="TextBox 2"/>
          <p:cNvSpPr txBox="1"/>
          <p:nvPr/>
        </p:nvSpPr>
        <p:spPr>
          <a:xfrm>
            <a:off x="3717362" y="2122863"/>
            <a:ext cx="4311270" cy="2855141"/>
          </a:xfrm>
          <a:prstGeom prst="rect">
            <a:avLst/>
          </a:prstGeom>
          <a:noFill/>
        </p:spPr>
        <p:txBody>
          <a:bodyPr wrap="square" lIns="0" tIns="0" rIns="0" bIns="0" rtlCol="0">
            <a:spAutoFit/>
          </a:bodyPr>
          <a:lstStyle/>
          <a:p>
            <a:pPr algn="just">
              <a:lnSpc>
                <a:spcPts val="1400"/>
              </a:lnSpc>
            </a:pPr>
            <a:r>
              <a:rPr lang="zh-CN" altLang="en-US" sz="900" dirty="0">
                <a:solidFill>
                  <a:schemeClr val="tx1">
                    <a:lumMod val="75000"/>
                    <a:lumOff val="25000"/>
                  </a:schemeClr>
                </a:solidFill>
                <a:latin typeface="微软雅黑" pitchFamily="34" charset="-122"/>
                <a:ea typeface="微软雅黑" pitchFamily="34" charset="-122"/>
              </a:rPr>
              <a:t>简单来说，多模态指的是数据或者信息的多种表现形式。</a:t>
            </a:r>
          </a:p>
          <a:p>
            <a:pPr algn="just">
              <a:lnSpc>
                <a:spcPts val="1400"/>
              </a:lnSpc>
            </a:pPr>
            <a:r>
              <a:rPr lang="zh-CN" altLang="en-US" sz="900" dirty="0">
                <a:solidFill>
                  <a:schemeClr val="tx1">
                    <a:lumMod val="75000"/>
                    <a:lumOff val="25000"/>
                  </a:schemeClr>
                </a:solidFill>
                <a:latin typeface="微软雅黑" pitchFamily="34" charset="-122"/>
                <a:ea typeface="微软雅黑" pitchFamily="34" charset="-122"/>
              </a:rPr>
              <a:t>比如，我想把</a:t>
            </a:r>
            <a:r>
              <a:rPr lang="en-US" altLang="zh-CN" sz="900" dirty="0">
                <a:solidFill>
                  <a:schemeClr val="tx1">
                    <a:lumMod val="75000"/>
                    <a:lumOff val="25000"/>
                  </a:schemeClr>
                </a:solidFill>
                <a:latin typeface="微软雅黑" pitchFamily="34" charset="-122"/>
                <a:ea typeface="微软雅黑" pitchFamily="34" charset="-122"/>
              </a:rPr>
              <a:t>"</a:t>
            </a:r>
            <a:r>
              <a:rPr lang="zh-CN" altLang="en-US" sz="900" dirty="0">
                <a:solidFill>
                  <a:schemeClr val="tx1">
                    <a:lumMod val="75000"/>
                    <a:lumOff val="25000"/>
                  </a:schemeClr>
                </a:solidFill>
                <a:latin typeface="微软雅黑" pitchFamily="34" charset="-122"/>
                <a:ea typeface="微软雅黑" pitchFamily="34" charset="-122"/>
              </a:rPr>
              <a:t>我有一个苹果</a:t>
            </a:r>
            <a:r>
              <a:rPr lang="en-US" altLang="zh-CN" sz="900" dirty="0">
                <a:solidFill>
                  <a:schemeClr val="tx1">
                    <a:lumMod val="75000"/>
                    <a:lumOff val="25000"/>
                  </a:schemeClr>
                </a:solidFill>
                <a:latin typeface="微软雅黑" pitchFamily="34" charset="-122"/>
                <a:ea typeface="微软雅黑" pitchFamily="34" charset="-122"/>
              </a:rPr>
              <a:t>"</a:t>
            </a:r>
            <a:r>
              <a:rPr lang="zh-CN" altLang="en-US" sz="900" dirty="0">
                <a:solidFill>
                  <a:schemeClr val="tx1">
                    <a:lumMod val="75000"/>
                    <a:lumOff val="25000"/>
                  </a:schemeClr>
                </a:solidFill>
                <a:latin typeface="微软雅黑" pitchFamily="34" charset="-122"/>
                <a:ea typeface="微软雅黑" pitchFamily="34" charset="-122"/>
              </a:rPr>
              <a:t>这个信息传递给你，我可以用文字写出来，也可以用语言说出来，也可以用图片画出来，甚至我还可以拍成视频告诉你。</a:t>
            </a:r>
            <a:endParaRPr lang="en-US" altLang="zh-CN" sz="900" dirty="0">
              <a:solidFill>
                <a:schemeClr val="tx1">
                  <a:lumMod val="75000"/>
                  <a:lumOff val="25000"/>
                </a:schemeClr>
              </a:solidFill>
              <a:latin typeface="微软雅黑" pitchFamily="34" charset="-122"/>
              <a:ea typeface="微软雅黑" pitchFamily="34" charset="-122"/>
            </a:endParaRPr>
          </a:p>
          <a:p>
            <a:pPr algn="just">
              <a:lnSpc>
                <a:spcPts val="1400"/>
              </a:lnSpc>
            </a:pPr>
            <a:endParaRPr lang="zh-CN" altLang="en-US" sz="900" dirty="0">
              <a:solidFill>
                <a:schemeClr val="tx1">
                  <a:lumMod val="75000"/>
                  <a:lumOff val="25000"/>
                </a:schemeClr>
              </a:solidFill>
              <a:latin typeface="微软雅黑" pitchFamily="34" charset="-122"/>
              <a:ea typeface="微软雅黑" pitchFamily="34" charset="-122"/>
            </a:endParaRPr>
          </a:p>
          <a:p>
            <a:pPr algn="just">
              <a:lnSpc>
                <a:spcPts val="1400"/>
              </a:lnSpc>
            </a:pPr>
            <a:r>
              <a:rPr lang="zh-CN" altLang="en-US" sz="900" dirty="0">
                <a:solidFill>
                  <a:schemeClr val="tx1">
                    <a:lumMod val="75000"/>
                    <a:lumOff val="25000"/>
                  </a:schemeClr>
                </a:solidFill>
                <a:latin typeface="微软雅黑" pitchFamily="34" charset="-122"/>
                <a:ea typeface="微软雅黑" pitchFamily="34" charset="-122"/>
              </a:rPr>
              <a:t>这就是典型的一种信息，多种存在形式上的多模态。</a:t>
            </a:r>
            <a:endParaRPr lang="en-US" altLang="zh-CN" sz="900" dirty="0">
              <a:solidFill>
                <a:schemeClr val="tx1">
                  <a:lumMod val="75000"/>
                  <a:lumOff val="25000"/>
                </a:schemeClr>
              </a:solidFill>
              <a:latin typeface="微软雅黑" pitchFamily="34" charset="-122"/>
              <a:ea typeface="微软雅黑" pitchFamily="34" charset="-122"/>
            </a:endParaRPr>
          </a:p>
          <a:p>
            <a:pPr algn="just">
              <a:lnSpc>
                <a:spcPts val="1400"/>
              </a:lnSpc>
            </a:pPr>
            <a:endParaRPr lang="en-US" altLang="zh-CN" sz="900" dirty="0">
              <a:solidFill>
                <a:schemeClr val="tx1">
                  <a:lumMod val="75000"/>
                  <a:lumOff val="25000"/>
                </a:schemeClr>
              </a:solidFill>
              <a:latin typeface="微软雅黑" pitchFamily="34" charset="-122"/>
              <a:ea typeface="微软雅黑" pitchFamily="34" charset="-122"/>
            </a:endParaRPr>
          </a:p>
          <a:p>
            <a:pPr algn="just">
              <a:lnSpc>
                <a:spcPts val="1400"/>
              </a:lnSpc>
            </a:pPr>
            <a:r>
              <a:rPr lang="zh-CN" altLang="en-US" sz="900" dirty="0">
                <a:solidFill>
                  <a:schemeClr val="tx1">
                    <a:lumMod val="75000"/>
                    <a:lumOff val="25000"/>
                  </a:schemeClr>
                </a:solidFill>
                <a:latin typeface="微软雅黑" pitchFamily="34" charset="-122"/>
                <a:ea typeface="微软雅黑" pitchFamily="34" charset="-122"/>
              </a:rPr>
              <a:t>我们可以这么理解，文本是一种模态，图像也是一种模态，甚至两种不同的语言，比如中文和英文，也各是一种不同的模态。</a:t>
            </a:r>
            <a:endParaRPr lang="en-US" altLang="zh-CN" sz="900" dirty="0">
              <a:solidFill>
                <a:schemeClr val="tx1">
                  <a:lumMod val="75000"/>
                  <a:lumOff val="25000"/>
                </a:schemeClr>
              </a:solidFill>
              <a:latin typeface="微软雅黑" pitchFamily="34" charset="-122"/>
              <a:ea typeface="微软雅黑" pitchFamily="34" charset="-122"/>
            </a:endParaRPr>
          </a:p>
          <a:p>
            <a:pPr algn="just">
              <a:lnSpc>
                <a:spcPts val="1400"/>
              </a:lnSpc>
            </a:pPr>
            <a:endParaRPr lang="en-US" altLang="zh-CN" sz="900" dirty="0">
              <a:solidFill>
                <a:schemeClr val="tx1">
                  <a:lumMod val="75000"/>
                  <a:lumOff val="25000"/>
                </a:schemeClr>
              </a:solidFill>
              <a:latin typeface="微软雅黑" pitchFamily="34" charset="-122"/>
              <a:ea typeface="微软雅黑" pitchFamily="34" charset="-122"/>
            </a:endParaRPr>
          </a:p>
          <a:p>
            <a:pPr algn="just">
              <a:lnSpc>
                <a:spcPts val="1400"/>
              </a:lnSpc>
            </a:pPr>
            <a:r>
              <a:rPr lang="zh-CN" altLang="en-US" sz="900" dirty="0">
                <a:solidFill>
                  <a:schemeClr val="tx1">
                    <a:lumMod val="75000"/>
                    <a:lumOff val="25000"/>
                  </a:schemeClr>
                </a:solidFill>
                <a:latin typeface="微软雅黑" pitchFamily="34" charset="-122"/>
                <a:ea typeface="微软雅黑" pitchFamily="34" charset="-122"/>
              </a:rPr>
              <a:t>之所以相同的信息有那么多模态，是因为人类有多种感官来处理信息：比如听觉、嗅觉、视觉、触觉、味觉等，它们都可以获取并且处理不同形式的信息。</a:t>
            </a:r>
            <a:endParaRPr lang="en-US" altLang="zh-CN" sz="900" dirty="0">
              <a:solidFill>
                <a:schemeClr val="tx1">
                  <a:lumMod val="75000"/>
                  <a:lumOff val="25000"/>
                </a:schemeClr>
              </a:solidFill>
              <a:latin typeface="微软雅黑" pitchFamily="34" charset="-122"/>
              <a:ea typeface="微软雅黑" pitchFamily="34" charset="-122"/>
            </a:endParaRPr>
          </a:p>
          <a:p>
            <a:pPr algn="just">
              <a:lnSpc>
                <a:spcPts val="1400"/>
              </a:lnSpc>
            </a:pPr>
            <a:endParaRPr lang="en-US" altLang="zh-CN" sz="900" dirty="0">
              <a:solidFill>
                <a:schemeClr val="tx1">
                  <a:lumMod val="75000"/>
                  <a:lumOff val="25000"/>
                </a:schemeClr>
              </a:solidFill>
              <a:latin typeface="微软雅黑" pitchFamily="34" charset="-122"/>
              <a:ea typeface="微软雅黑" pitchFamily="34" charset="-122"/>
            </a:endParaRPr>
          </a:p>
          <a:p>
            <a:pPr algn="just">
              <a:lnSpc>
                <a:spcPts val="1400"/>
              </a:lnSpc>
            </a:pPr>
            <a:r>
              <a:rPr lang="en-US" altLang="zh-CN" sz="900" dirty="0">
                <a:solidFill>
                  <a:schemeClr val="tx1">
                    <a:lumMod val="75000"/>
                    <a:lumOff val="25000"/>
                  </a:schemeClr>
                </a:solidFill>
                <a:latin typeface="微软雅黑" pitchFamily="34" charset="-122"/>
                <a:ea typeface="微软雅黑" pitchFamily="34" charset="-122"/>
              </a:rPr>
              <a:t>AI </a:t>
            </a:r>
            <a:r>
              <a:rPr lang="zh-CN" altLang="en-US" sz="900" dirty="0">
                <a:solidFill>
                  <a:schemeClr val="tx1">
                    <a:lumMod val="75000"/>
                    <a:lumOff val="25000"/>
                  </a:schemeClr>
                </a:solidFill>
                <a:latin typeface="微软雅黑" pitchFamily="34" charset="-122"/>
                <a:ea typeface="微软雅黑" pitchFamily="34" charset="-122"/>
              </a:rPr>
              <a:t>如果真的想要模拟人类，实现通用人工智能</a:t>
            </a:r>
            <a:r>
              <a:rPr lang="en-US" altLang="zh-CN" sz="900" dirty="0">
                <a:solidFill>
                  <a:schemeClr val="tx1">
                    <a:lumMod val="75000"/>
                    <a:lumOff val="25000"/>
                  </a:schemeClr>
                </a:solidFill>
                <a:latin typeface="微软雅黑" pitchFamily="34" charset="-122"/>
                <a:ea typeface="微软雅黑" pitchFamily="34" charset="-122"/>
              </a:rPr>
              <a:t>(AGI)</a:t>
            </a:r>
            <a:r>
              <a:rPr lang="zh-CN" altLang="en-US" sz="900" dirty="0">
                <a:solidFill>
                  <a:schemeClr val="tx1">
                    <a:lumMod val="75000"/>
                    <a:lumOff val="25000"/>
                  </a:schemeClr>
                </a:solidFill>
                <a:latin typeface="微软雅黑" pitchFamily="34" charset="-122"/>
                <a:ea typeface="微软雅黑" pitchFamily="34" charset="-122"/>
              </a:rPr>
              <a:t>，最重要的就是要实现对多模态的支持。</a:t>
            </a:r>
            <a:endParaRPr lang="en-US" altLang="zh-CN" sz="900" dirty="0">
              <a:solidFill>
                <a:schemeClr val="tx1">
                  <a:lumMod val="75000"/>
                  <a:lumOff val="25000"/>
                </a:schemeClr>
              </a:solidFill>
              <a:latin typeface="微软雅黑" pitchFamily="34" charset="-122"/>
              <a:ea typeface="微软雅黑" pitchFamily="34" charset="-122"/>
            </a:endParaRPr>
          </a:p>
          <a:p>
            <a:pPr algn="just">
              <a:lnSpc>
                <a:spcPts val="1400"/>
              </a:lnSpc>
            </a:pPr>
            <a:r>
              <a:rPr lang="zh-CN" altLang="en-US" sz="900" dirty="0">
                <a:solidFill>
                  <a:schemeClr val="tx1">
                    <a:lumMod val="75000"/>
                    <a:lumOff val="25000"/>
                  </a:schemeClr>
                </a:solidFill>
                <a:latin typeface="微软雅黑" pitchFamily="34" charset="-122"/>
                <a:ea typeface="微软雅黑" pitchFamily="34" charset="-122"/>
              </a:rPr>
              <a:t>也就说，对于一个人工智能模型而言，它需要既可以处理文本，也可以处理图像，又可以处理语音，还可以处理其他任务等。</a:t>
            </a:r>
          </a:p>
        </p:txBody>
      </p:sp>
      <p:grpSp>
        <p:nvGrpSpPr>
          <p:cNvPr id="5" name="组合 4"/>
          <p:cNvGrpSpPr/>
          <p:nvPr/>
        </p:nvGrpSpPr>
        <p:grpSpPr>
          <a:xfrm>
            <a:off x="3612675" y="1078962"/>
            <a:ext cx="988604" cy="988604"/>
            <a:chOff x="2341107" y="1055984"/>
            <a:chExt cx="988604" cy="988604"/>
          </a:xfrm>
        </p:grpSpPr>
        <p:sp>
          <p:nvSpPr>
            <p:cNvPr id="6" name="椭圆 5"/>
            <p:cNvSpPr/>
            <p:nvPr/>
          </p:nvSpPr>
          <p:spPr>
            <a:xfrm>
              <a:off x="2341107" y="1055984"/>
              <a:ext cx="988604" cy="9886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33"/>
            <p:cNvSpPr>
              <a:spLocks noChangeArrowheads="1"/>
            </p:cNvSpPr>
            <p:nvPr/>
          </p:nvSpPr>
          <p:spPr bwMode="auto">
            <a:xfrm>
              <a:off x="2411812" y="1334843"/>
              <a:ext cx="8471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800" b="1" dirty="0">
                  <a:solidFill>
                    <a:schemeClr val="bg1"/>
                  </a:solidFill>
                  <a:latin typeface="微软雅黑" pitchFamily="34" charset="-122"/>
                  <a:ea typeface="微软雅黑" pitchFamily="34" charset="-122"/>
                </a:rPr>
                <a:t>视觉</a:t>
              </a:r>
            </a:p>
          </p:txBody>
        </p:sp>
      </p:grpSp>
      <p:grpSp>
        <p:nvGrpSpPr>
          <p:cNvPr id="9" name="组合 8"/>
          <p:cNvGrpSpPr/>
          <p:nvPr/>
        </p:nvGrpSpPr>
        <p:grpSpPr>
          <a:xfrm>
            <a:off x="4769650" y="1078962"/>
            <a:ext cx="988604" cy="988604"/>
            <a:chOff x="3498082" y="1055984"/>
            <a:chExt cx="988604" cy="988604"/>
          </a:xfrm>
        </p:grpSpPr>
        <p:sp>
          <p:nvSpPr>
            <p:cNvPr id="10" name="椭圆 9"/>
            <p:cNvSpPr/>
            <p:nvPr/>
          </p:nvSpPr>
          <p:spPr>
            <a:xfrm>
              <a:off x="3498082" y="1055984"/>
              <a:ext cx="988604" cy="9886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33"/>
            <p:cNvSpPr>
              <a:spLocks noChangeArrowheads="1"/>
            </p:cNvSpPr>
            <p:nvPr/>
          </p:nvSpPr>
          <p:spPr bwMode="auto">
            <a:xfrm>
              <a:off x="3602318" y="1334843"/>
              <a:ext cx="7801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800" b="1" dirty="0">
                  <a:solidFill>
                    <a:schemeClr val="bg1"/>
                  </a:solidFill>
                  <a:latin typeface="微软雅黑" pitchFamily="34" charset="-122"/>
                  <a:ea typeface="微软雅黑" pitchFamily="34" charset="-122"/>
                </a:rPr>
                <a:t>听觉</a:t>
              </a:r>
            </a:p>
          </p:txBody>
        </p:sp>
      </p:grpSp>
      <p:grpSp>
        <p:nvGrpSpPr>
          <p:cNvPr id="14" name="组合 13"/>
          <p:cNvGrpSpPr/>
          <p:nvPr/>
        </p:nvGrpSpPr>
        <p:grpSpPr>
          <a:xfrm>
            <a:off x="5926625" y="1078962"/>
            <a:ext cx="988604" cy="988604"/>
            <a:chOff x="4655057" y="1055984"/>
            <a:chExt cx="988604" cy="988604"/>
          </a:xfrm>
        </p:grpSpPr>
        <p:sp>
          <p:nvSpPr>
            <p:cNvPr id="15" name="椭圆 14"/>
            <p:cNvSpPr/>
            <p:nvPr/>
          </p:nvSpPr>
          <p:spPr>
            <a:xfrm>
              <a:off x="4655057" y="1055984"/>
              <a:ext cx="988604" cy="9886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33"/>
            <p:cNvSpPr>
              <a:spLocks noChangeArrowheads="1"/>
            </p:cNvSpPr>
            <p:nvPr/>
          </p:nvSpPr>
          <p:spPr bwMode="auto">
            <a:xfrm>
              <a:off x="4741647" y="1396398"/>
              <a:ext cx="8154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000" b="1" dirty="0">
                  <a:solidFill>
                    <a:schemeClr val="bg1"/>
                  </a:solidFill>
                  <a:latin typeface="微软雅黑" pitchFamily="34" charset="-122"/>
                  <a:ea typeface="微软雅黑" pitchFamily="34" charset="-122"/>
                </a:rPr>
                <a:t>触觉</a:t>
              </a:r>
            </a:p>
          </p:txBody>
        </p:sp>
      </p:grpSp>
      <p:grpSp>
        <p:nvGrpSpPr>
          <p:cNvPr id="19" name="组合 18"/>
          <p:cNvGrpSpPr/>
          <p:nvPr/>
        </p:nvGrpSpPr>
        <p:grpSpPr>
          <a:xfrm>
            <a:off x="7083599" y="1078962"/>
            <a:ext cx="988604" cy="988604"/>
            <a:chOff x="5812031" y="1055984"/>
            <a:chExt cx="988604" cy="988604"/>
          </a:xfrm>
        </p:grpSpPr>
        <p:sp>
          <p:nvSpPr>
            <p:cNvPr id="20" name="椭圆 19"/>
            <p:cNvSpPr/>
            <p:nvPr/>
          </p:nvSpPr>
          <p:spPr>
            <a:xfrm>
              <a:off x="5812031" y="1055984"/>
              <a:ext cx="988604" cy="9886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33"/>
            <p:cNvSpPr>
              <a:spLocks noChangeArrowheads="1"/>
            </p:cNvSpPr>
            <p:nvPr/>
          </p:nvSpPr>
          <p:spPr bwMode="auto">
            <a:xfrm>
              <a:off x="6013960" y="1396397"/>
              <a:ext cx="5847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000" dirty="0">
                  <a:solidFill>
                    <a:schemeClr val="bg1"/>
                  </a:solidFill>
                  <a:latin typeface="方正兰亭特黑_GBK" pitchFamily="2" charset="-122"/>
                  <a:ea typeface="方正兰亭特黑_GBK" pitchFamily="2" charset="-122"/>
                </a:rPr>
                <a:t>味觉</a:t>
              </a:r>
            </a:p>
          </p:txBody>
        </p:sp>
      </p:grpSp>
      <p:sp>
        <p:nvSpPr>
          <p:cNvPr id="23" name="斜纹 22"/>
          <p:cNvSpPr/>
          <p:nvPr/>
        </p:nvSpPr>
        <p:spPr>
          <a:xfrm>
            <a:off x="607781" y="1100634"/>
            <a:ext cx="359773" cy="359773"/>
          </a:xfrm>
          <a:prstGeom prst="diagStrip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斜纹 23"/>
          <p:cNvSpPr/>
          <p:nvPr/>
        </p:nvSpPr>
        <p:spPr>
          <a:xfrm rot="10800000">
            <a:off x="2911232" y="4263457"/>
            <a:ext cx="359773" cy="359773"/>
          </a:xfrm>
          <a:prstGeom prst="diagStrip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3876185292"/>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 calcmode="lin" valueType="num">
                                      <p:cBhvr>
                                        <p:cTn id="9" dur="500" fill="hold"/>
                                        <p:tgtEl>
                                          <p:spTgt spid="23"/>
                                        </p:tgtEl>
                                        <p:attrNameLst>
                                          <p:attrName>style.rotation</p:attrName>
                                        </p:attrNameLst>
                                      </p:cBhvr>
                                      <p:tavLst>
                                        <p:tav tm="0">
                                          <p:val>
                                            <p:fltVal val="90"/>
                                          </p:val>
                                        </p:tav>
                                        <p:tav tm="100000">
                                          <p:val>
                                            <p:fltVal val="0"/>
                                          </p:val>
                                        </p:tav>
                                      </p:tavLst>
                                    </p:anim>
                                    <p:animEffect transition="in" filter="fade">
                                      <p:cBhvr>
                                        <p:cTn id="10" dur="500"/>
                                        <p:tgtEl>
                                          <p:spTgt spid="2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 calcmode="lin" valueType="num">
                                      <p:cBhvr>
                                        <p:cTn id="15" dur="500" fill="hold"/>
                                        <p:tgtEl>
                                          <p:spTgt spid="24"/>
                                        </p:tgtEl>
                                        <p:attrNameLst>
                                          <p:attrName>style.rotation</p:attrName>
                                        </p:attrNameLst>
                                      </p:cBhvr>
                                      <p:tavLst>
                                        <p:tav tm="0">
                                          <p:val>
                                            <p:fltVal val="90"/>
                                          </p:val>
                                        </p:tav>
                                        <p:tav tm="100000">
                                          <p:val>
                                            <p:fltVal val="0"/>
                                          </p:val>
                                        </p:tav>
                                      </p:tavLst>
                                    </p:anim>
                                    <p:animEffect transition="in" filter="fade">
                                      <p:cBhvr>
                                        <p:cTn id="16" dur="500"/>
                                        <p:tgtEl>
                                          <p:spTgt spid="24"/>
                                        </p:tgtEl>
                                      </p:cBhvr>
                                    </p:animEffect>
                                  </p:childTnLst>
                                </p:cTn>
                              </p:par>
                            </p:childTnLst>
                          </p:cTn>
                        </p:par>
                        <p:par>
                          <p:cTn id="17" fill="hold">
                            <p:stCondLst>
                              <p:cond delay="500"/>
                            </p:stCondLst>
                            <p:childTnLst>
                              <p:par>
                                <p:cTn id="18" presetID="52"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Scale>
                                      <p:cBhvr>
                                        <p:cTn id="20" dur="6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600" decel="50000" fill="hold">
                                          <p:stCondLst>
                                            <p:cond delay="0"/>
                                          </p:stCondLst>
                                        </p:cTn>
                                        <p:tgtEl>
                                          <p:spTgt spid="5"/>
                                        </p:tgtEl>
                                        <p:attrNameLst>
                                          <p:attrName>ppt_x</p:attrName>
                                          <p:attrName>ppt_y</p:attrName>
                                        </p:attrNameLst>
                                      </p:cBhvr>
                                    </p:animMotion>
                                    <p:animEffect transition="in" filter="fade">
                                      <p:cBhvr>
                                        <p:cTn id="22" dur="600"/>
                                        <p:tgtEl>
                                          <p:spTgt spid="5"/>
                                        </p:tgtEl>
                                      </p:cBhvr>
                                    </p:animEffect>
                                  </p:childTnLst>
                                </p:cTn>
                              </p:par>
                              <p:par>
                                <p:cTn id="23" presetID="52" presetClass="entr" presetSubtype="0" fill="hold" nodeType="withEffect">
                                  <p:stCondLst>
                                    <p:cond delay="300"/>
                                  </p:stCondLst>
                                  <p:childTnLst>
                                    <p:set>
                                      <p:cBhvr>
                                        <p:cTn id="24" dur="1" fill="hold">
                                          <p:stCondLst>
                                            <p:cond delay="0"/>
                                          </p:stCondLst>
                                        </p:cTn>
                                        <p:tgtEl>
                                          <p:spTgt spid="9"/>
                                        </p:tgtEl>
                                        <p:attrNameLst>
                                          <p:attrName>style.visibility</p:attrName>
                                        </p:attrNameLst>
                                      </p:cBhvr>
                                      <p:to>
                                        <p:strVal val="visible"/>
                                      </p:to>
                                    </p:set>
                                    <p:animScale>
                                      <p:cBhvr>
                                        <p:cTn id="25" dur="6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600" decel="50000" fill="hold">
                                          <p:stCondLst>
                                            <p:cond delay="0"/>
                                          </p:stCondLst>
                                        </p:cTn>
                                        <p:tgtEl>
                                          <p:spTgt spid="9"/>
                                        </p:tgtEl>
                                        <p:attrNameLst>
                                          <p:attrName>ppt_x</p:attrName>
                                          <p:attrName>ppt_y</p:attrName>
                                        </p:attrNameLst>
                                      </p:cBhvr>
                                    </p:animMotion>
                                    <p:animEffect transition="in" filter="fade">
                                      <p:cBhvr>
                                        <p:cTn id="27" dur="600"/>
                                        <p:tgtEl>
                                          <p:spTgt spid="9"/>
                                        </p:tgtEl>
                                      </p:cBhvr>
                                    </p:animEffect>
                                  </p:childTnLst>
                                </p:cTn>
                              </p:par>
                              <p:par>
                                <p:cTn id="28" presetID="52" presetClass="entr" presetSubtype="0" fill="hold" nodeType="withEffect">
                                  <p:stCondLst>
                                    <p:cond delay="600"/>
                                  </p:stCondLst>
                                  <p:childTnLst>
                                    <p:set>
                                      <p:cBhvr>
                                        <p:cTn id="29" dur="1" fill="hold">
                                          <p:stCondLst>
                                            <p:cond delay="0"/>
                                          </p:stCondLst>
                                        </p:cTn>
                                        <p:tgtEl>
                                          <p:spTgt spid="14"/>
                                        </p:tgtEl>
                                        <p:attrNameLst>
                                          <p:attrName>style.visibility</p:attrName>
                                        </p:attrNameLst>
                                      </p:cBhvr>
                                      <p:to>
                                        <p:strVal val="visible"/>
                                      </p:to>
                                    </p:set>
                                    <p:animScale>
                                      <p:cBhvr>
                                        <p:cTn id="30" dur="6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600" decel="50000" fill="hold">
                                          <p:stCondLst>
                                            <p:cond delay="0"/>
                                          </p:stCondLst>
                                        </p:cTn>
                                        <p:tgtEl>
                                          <p:spTgt spid="14"/>
                                        </p:tgtEl>
                                        <p:attrNameLst>
                                          <p:attrName>ppt_x</p:attrName>
                                          <p:attrName>ppt_y</p:attrName>
                                        </p:attrNameLst>
                                      </p:cBhvr>
                                    </p:animMotion>
                                    <p:animEffect transition="in" filter="fade">
                                      <p:cBhvr>
                                        <p:cTn id="32" dur="600"/>
                                        <p:tgtEl>
                                          <p:spTgt spid="14"/>
                                        </p:tgtEl>
                                      </p:cBhvr>
                                    </p:animEffect>
                                  </p:childTnLst>
                                </p:cTn>
                              </p:par>
                              <p:par>
                                <p:cTn id="33" presetID="52" presetClass="entr" presetSubtype="0" fill="hold" nodeType="withEffect">
                                  <p:stCondLst>
                                    <p:cond delay="900"/>
                                  </p:stCondLst>
                                  <p:childTnLst>
                                    <p:set>
                                      <p:cBhvr>
                                        <p:cTn id="34" dur="1" fill="hold">
                                          <p:stCondLst>
                                            <p:cond delay="0"/>
                                          </p:stCondLst>
                                        </p:cTn>
                                        <p:tgtEl>
                                          <p:spTgt spid="19"/>
                                        </p:tgtEl>
                                        <p:attrNameLst>
                                          <p:attrName>style.visibility</p:attrName>
                                        </p:attrNameLst>
                                      </p:cBhvr>
                                      <p:to>
                                        <p:strVal val="visible"/>
                                      </p:to>
                                    </p:set>
                                    <p:animScale>
                                      <p:cBhvr>
                                        <p:cTn id="35" dur="6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600" decel="50000" fill="hold">
                                          <p:stCondLst>
                                            <p:cond delay="0"/>
                                          </p:stCondLst>
                                        </p:cTn>
                                        <p:tgtEl>
                                          <p:spTgt spid="19"/>
                                        </p:tgtEl>
                                        <p:attrNameLst>
                                          <p:attrName>ppt_x</p:attrName>
                                          <p:attrName>ppt_y</p:attrName>
                                        </p:attrNameLst>
                                      </p:cBhvr>
                                    </p:animMotion>
                                    <p:animEffect transition="in" filter="fade">
                                      <p:cBhvr>
                                        <p:cTn id="37" dur="6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4283968" y="555526"/>
            <a:ext cx="4104456" cy="2281137"/>
          </a:xfrm>
          <a:prstGeom prst="rect">
            <a:avLst/>
          </a:prstGeom>
          <a:noFill/>
        </p:spPr>
        <p:txBody>
          <a:bodyPr wrap="square" lIns="0" tIns="0" rIns="0" bIns="0" rtlCol="0">
            <a:spAutoFit/>
          </a:bodyPr>
          <a:lstStyle/>
          <a:p>
            <a:pPr algn="just">
              <a:lnSpc>
                <a:spcPct val="150000"/>
              </a:lnSpc>
            </a:pPr>
            <a:r>
              <a:rPr lang="zh-CN" altLang="en-US" sz="2000" b="1" dirty="0">
                <a:solidFill>
                  <a:schemeClr val="accent1"/>
                </a:solidFill>
                <a:latin typeface="微软雅黑" pitchFamily="34" charset="-122"/>
                <a:ea typeface="微软雅黑" pitchFamily="34" charset="-122"/>
              </a:rPr>
              <a:t>深度学习中的多模态</a:t>
            </a:r>
            <a:endParaRPr lang="en-US" altLang="zh-CN" sz="2000" b="1" dirty="0">
              <a:solidFill>
                <a:schemeClr val="accent1"/>
              </a:solidFill>
              <a:latin typeface="微软雅黑" pitchFamily="34" charset="-122"/>
              <a:ea typeface="微软雅黑" pitchFamily="34" charset="-122"/>
            </a:endParaRPr>
          </a:p>
          <a:p>
            <a:pPr algn="just">
              <a:lnSpc>
                <a:spcPct val="150000"/>
              </a:lnSpc>
            </a:pPr>
            <a:endParaRPr lang="en-US" altLang="zh-CN" sz="1000" dirty="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rPr>
              <a:t>在目前的人工智能任务中，我们所说的多模态更多的指对于 </a:t>
            </a:r>
            <a:r>
              <a:rPr lang="en-US" altLang="zh-CN" sz="1000" dirty="0">
                <a:solidFill>
                  <a:schemeClr val="tx1">
                    <a:lumMod val="65000"/>
                    <a:lumOff val="35000"/>
                  </a:schemeClr>
                </a:solidFill>
                <a:latin typeface="微软雅黑" pitchFamily="34" charset="-122"/>
                <a:ea typeface="微软雅黑" pitchFamily="34" charset="-122"/>
              </a:rPr>
              <a:t>3V </a:t>
            </a:r>
            <a:r>
              <a:rPr lang="zh-CN" altLang="en-US" sz="1000" dirty="0">
                <a:solidFill>
                  <a:schemeClr val="tx1">
                    <a:lumMod val="65000"/>
                    <a:lumOff val="35000"/>
                  </a:schemeClr>
                </a:solidFill>
                <a:latin typeface="微软雅黑" pitchFamily="34" charset="-122"/>
                <a:ea typeface="微软雅黑" pitchFamily="34" charset="-122"/>
              </a:rPr>
              <a:t>任务的支持，也即 </a:t>
            </a:r>
            <a:r>
              <a:rPr lang="en-US" altLang="zh-CN" sz="1000" dirty="0">
                <a:solidFill>
                  <a:schemeClr val="tx1">
                    <a:lumMod val="65000"/>
                    <a:lumOff val="35000"/>
                  </a:schemeClr>
                </a:solidFill>
                <a:latin typeface="微软雅黑" pitchFamily="34" charset="-122"/>
                <a:ea typeface="微软雅黑" pitchFamily="34" charset="-122"/>
              </a:rPr>
              <a:t>Verbal(</a:t>
            </a:r>
            <a:r>
              <a:rPr lang="zh-CN" altLang="en-US" sz="1000" dirty="0">
                <a:solidFill>
                  <a:schemeClr val="tx1">
                    <a:lumMod val="65000"/>
                    <a:lumOff val="35000"/>
                  </a:schemeClr>
                </a:solidFill>
                <a:latin typeface="微软雅黑" pitchFamily="34" charset="-122"/>
                <a:ea typeface="微软雅黑" pitchFamily="34" charset="-122"/>
              </a:rPr>
              <a:t>文本</a:t>
            </a:r>
            <a:r>
              <a:rPr lang="en-US" altLang="zh-CN" sz="1000" dirty="0">
                <a:solidFill>
                  <a:schemeClr val="tx1">
                    <a:lumMod val="65000"/>
                    <a:lumOff val="35000"/>
                  </a:schemeClr>
                </a:solidFill>
                <a:latin typeface="微软雅黑" pitchFamily="34" charset="-122"/>
                <a:ea typeface="微软雅黑" pitchFamily="34" charset="-122"/>
              </a:rPr>
              <a:t>)</a:t>
            </a:r>
            <a:r>
              <a:rPr lang="zh-CN" altLang="en-US" sz="1000" dirty="0">
                <a:solidFill>
                  <a:schemeClr val="tx1">
                    <a:lumMod val="65000"/>
                    <a:lumOff val="35000"/>
                  </a:schemeClr>
                </a:solidFill>
                <a:latin typeface="微软雅黑" pitchFamily="34" charset="-122"/>
                <a:ea typeface="微软雅黑" pitchFamily="34" charset="-122"/>
              </a:rPr>
              <a:t>、</a:t>
            </a:r>
            <a:r>
              <a:rPr lang="en-US" altLang="zh-CN" sz="1000" dirty="0">
                <a:solidFill>
                  <a:schemeClr val="tx1">
                    <a:lumMod val="65000"/>
                    <a:lumOff val="35000"/>
                  </a:schemeClr>
                </a:solidFill>
                <a:latin typeface="微软雅黑" pitchFamily="34" charset="-122"/>
                <a:ea typeface="微软雅黑" pitchFamily="34" charset="-122"/>
              </a:rPr>
              <a:t>Vocal(</a:t>
            </a:r>
            <a:r>
              <a:rPr lang="zh-CN" altLang="en-US" sz="1000" dirty="0">
                <a:solidFill>
                  <a:schemeClr val="tx1">
                    <a:lumMod val="65000"/>
                    <a:lumOff val="35000"/>
                  </a:schemeClr>
                </a:solidFill>
                <a:latin typeface="微软雅黑" pitchFamily="34" charset="-122"/>
                <a:ea typeface="微软雅黑" pitchFamily="34" charset="-122"/>
              </a:rPr>
              <a:t>语音</a:t>
            </a:r>
            <a:r>
              <a:rPr lang="en-US" altLang="zh-CN" sz="1000" dirty="0">
                <a:solidFill>
                  <a:schemeClr val="tx1">
                    <a:lumMod val="65000"/>
                    <a:lumOff val="35000"/>
                  </a:schemeClr>
                </a:solidFill>
                <a:latin typeface="微软雅黑" pitchFamily="34" charset="-122"/>
                <a:ea typeface="微软雅黑" pitchFamily="34" charset="-122"/>
              </a:rPr>
              <a:t>) </a:t>
            </a:r>
            <a:r>
              <a:rPr lang="zh-CN" altLang="en-US" sz="1000" dirty="0">
                <a:solidFill>
                  <a:schemeClr val="tx1">
                    <a:lumMod val="65000"/>
                    <a:lumOff val="35000"/>
                  </a:schemeClr>
                </a:solidFill>
                <a:latin typeface="微软雅黑" pitchFamily="34" charset="-122"/>
                <a:ea typeface="微软雅黑" pitchFamily="34" charset="-122"/>
              </a:rPr>
              <a:t>和 </a:t>
            </a:r>
            <a:r>
              <a:rPr lang="en-US" altLang="zh-CN" sz="1000" dirty="0">
                <a:solidFill>
                  <a:schemeClr val="tx1">
                    <a:lumMod val="65000"/>
                    <a:lumOff val="35000"/>
                  </a:schemeClr>
                </a:solidFill>
                <a:latin typeface="微软雅黑" pitchFamily="34" charset="-122"/>
                <a:ea typeface="微软雅黑" pitchFamily="34" charset="-122"/>
              </a:rPr>
              <a:t>Visual(</a:t>
            </a:r>
            <a:r>
              <a:rPr lang="zh-CN" altLang="en-US" sz="1000" dirty="0">
                <a:solidFill>
                  <a:schemeClr val="tx1">
                    <a:lumMod val="65000"/>
                    <a:lumOff val="35000"/>
                  </a:schemeClr>
                </a:solidFill>
                <a:latin typeface="微软雅黑" pitchFamily="34" charset="-122"/>
                <a:ea typeface="微软雅黑" pitchFamily="34" charset="-122"/>
              </a:rPr>
              <a:t>视觉</a:t>
            </a:r>
            <a:r>
              <a:rPr lang="en-US" altLang="zh-CN" sz="1000" dirty="0">
                <a:solidFill>
                  <a:schemeClr val="tx1">
                    <a:lumMod val="65000"/>
                    <a:lumOff val="35000"/>
                  </a:schemeClr>
                </a:solidFill>
                <a:latin typeface="微软雅黑" pitchFamily="34" charset="-122"/>
                <a:ea typeface="微软雅黑" pitchFamily="34" charset="-122"/>
              </a:rPr>
              <a:t>)</a:t>
            </a:r>
            <a:r>
              <a:rPr lang="zh-CN" altLang="en-US" sz="1000" dirty="0">
                <a:solidFill>
                  <a:schemeClr val="tx1">
                    <a:lumMod val="65000"/>
                    <a:lumOff val="35000"/>
                  </a:schemeClr>
                </a:solidFill>
                <a:latin typeface="微软雅黑" pitchFamily="34" charset="-122"/>
                <a:ea typeface="微软雅黑" pitchFamily="34" charset="-122"/>
              </a:rPr>
              <a:t>。</a:t>
            </a:r>
          </a:p>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rPr>
              <a:t>深度学习中有很多经典的任务，都是基于这三种任务之间互相转换的。比如图像生成任务</a:t>
            </a:r>
            <a:r>
              <a:rPr lang="en-US" altLang="zh-CN" sz="1000" dirty="0">
                <a:solidFill>
                  <a:schemeClr val="tx1">
                    <a:lumMod val="65000"/>
                    <a:lumOff val="35000"/>
                  </a:schemeClr>
                </a:solidFill>
                <a:latin typeface="微软雅黑" pitchFamily="34" charset="-122"/>
                <a:ea typeface="微软雅黑" pitchFamily="34" charset="-122"/>
              </a:rPr>
              <a:t>(Image Generation from Text)</a:t>
            </a:r>
            <a:r>
              <a:rPr lang="zh-CN" altLang="en-US" sz="1000" dirty="0">
                <a:solidFill>
                  <a:schemeClr val="tx1">
                    <a:lumMod val="65000"/>
                    <a:lumOff val="35000"/>
                  </a:schemeClr>
                </a:solidFill>
                <a:latin typeface="微软雅黑" pitchFamily="34" charset="-122"/>
                <a:ea typeface="微软雅黑" pitchFamily="34" charset="-122"/>
              </a:rPr>
              <a:t>，根据文本描述生成图像。</a:t>
            </a:r>
            <a:endParaRPr lang="en-US" altLang="zh-CN" sz="1000" dirty="0">
              <a:solidFill>
                <a:schemeClr val="tx1">
                  <a:lumMod val="65000"/>
                  <a:lumOff val="35000"/>
                </a:schemeClr>
              </a:solidFill>
              <a:latin typeface="微软雅黑" pitchFamily="34" charset="-122"/>
              <a:ea typeface="微软雅黑" pitchFamily="34" charset="-122"/>
            </a:endParaRPr>
          </a:p>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rPr>
              <a:t>再比如反过来的图像描述任务</a:t>
            </a:r>
            <a:r>
              <a:rPr lang="en-US" altLang="zh-CN" sz="1000" dirty="0">
                <a:solidFill>
                  <a:schemeClr val="tx1">
                    <a:lumMod val="65000"/>
                    <a:lumOff val="35000"/>
                  </a:schemeClr>
                </a:solidFill>
                <a:latin typeface="微软雅黑" pitchFamily="34" charset="-122"/>
                <a:ea typeface="微软雅黑" pitchFamily="34" charset="-122"/>
              </a:rPr>
              <a:t>(Image Captioning)</a:t>
            </a:r>
            <a:r>
              <a:rPr lang="zh-CN" altLang="en-US" sz="1000" dirty="0">
                <a:solidFill>
                  <a:schemeClr val="tx1">
                    <a:lumMod val="65000"/>
                    <a:lumOff val="35000"/>
                  </a:schemeClr>
                </a:solidFill>
                <a:latin typeface="微软雅黑" pitchFamily="34" charset="-122"/>
                <a:ea typeface="微软雅黑" pitchFamily="34" charset="-122"/>
              </a:rPr>
              <a:t>，根据图像来生成文本，就像是我们小学学的看图作文一样。</a:t>
            </a:r>
          </a:p>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rPr>
              <a:t> </a:t>
            </a:r>
          </a:p>
        </p:txBody>
      </p:sp>
      <p:sp>
        <p:nvSpPr>
          <p:cNvPr id="21" name="标题 20"/>
          <p:cNvSpPr>
            <a:spLocks noGrp="1"/>
          </p:cNvSpPr>
          <p:nvPr>
            <p:ph type="title"/>
          </p:nvPr>
        </p:nvSpPr>
        <p:spPr/>
        <p:txBody>
          <a:bodyPr/>
          <a:lstStyle/>
          <a:p>
            <a:r>
              <a:rPr lang="zh-CN" altLang="en-US" dirty="0"/>
              <a:t>多模态简介</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pic>
        <p:nvPicPr>
          <p:cNvPr id="3078" name="Picture 6">
            <a:extLst>
              <a:ext uri="{FF2B5EF4-FFF2-40B4-BE49-F238E27FC236}">
                <a16:creationId xmlns:a16="http://schemas.microsoft.com/office/drawing/2014/main" id="{0DFE649D-1B9C-AD4D-A6D8-BD3148D145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62" y="859328"/>
            <a:ext cx="3654167" cy="263275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6BEDC4DB-5D42-6A2A-7905-B2C76E508B08}"/>
              </a:ext>
            </a:extLst>
          </p:cNvPr>
          <p:cNvPicPr>
            <a:picLocks noChangeAspect="1"/>
          </p:cNvPicPr>
          <p:nvPr/>
        </p:nvPicPr>
        <p:blipFill>
          <a:blip r:embed="rId4"/>
          <a:stretch>
            <a:fillRect/>
          </a:stretch>
        </p:blipFill>
        <p:spPr>
          <a:xfrm>
            <a:off x="3070792" y="2749560"/>
            <a:ext cx="3002416" cy="2183575"/>
          </a:xfrm>
          <a:prstGeom prst="rect">
            <a:avLst/>
          </a:prstGeom>
        </p:spPr>
      </p:pic>
      <p:sp>
        <p:nvSpPr>
          <p:cNvPr id="10" name="文本框 9">
            <a:extLst>
              <a:ext uri="{FF2B5EF4-FFF2-40B4-BE49-F238E27FC236}">
                <a16:creationId xmlns:a16="http://schemas.microsoft.com/office/drawing/2014/main" id="{6175234A-7F66-402F-205C-090B999D015C}"/>
              </a:ext>
            </a:extLst>
          </p:cNvPr>
          <p:cNvSpPr txBox="1"/>
          <p:nvPr/>
        </p:nvSpPr>
        <p:spPr>
          <a:xfrm>
            <a:off x="6336196" y="2654612"/>
            <a:ext cx="2605627" cy="2373470"/>
          </a:xfrm>
          <a:prstGeom prst="rect">
            <a:avLst/>
          </a:prstGeom>
          <a:noFill/>
        </p:spPr>
        <p:txBody>
          <a:bodyPr wrap="square">
            <a:spAutoFit/>
          </a:bodyPr>
          <a:lstStyle/>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rPr>
              <a:t>当然除了图像和文本之间的跨模态深度学习之外，还有文本和语音的跨模态，如微信支持的语音转文字功能。</a:t>
            </a:r>
          </a:p>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rPr>
              <a:t>还有语音转图片，如给一段话，按照话语中的描述转换为一张图片。</a:t>
            </a:r>
          </a:p>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rPr>
              <a:t>这种组合可以有很多种，就像是人一样，不同感官获取到了不同形式的信息，统一都会送给大脑来处理，处理完之后，以另一种形式表现出来。人看到了图像，会用语言描述出来，</a:t>
            </a:r>
            <a:r>
              <a:rPr lang="en-US" altLang="zh-CN" sz="1000" dirty="0">
                <a:solidFill>
                  <a:schemeClr val="tx1">
                    <a:lumMod val="65000"/>
                    <a:lumOff val="35000"/>
                  </a:schemeClr>
                </a:solidFill>
                <a:latin typeface="微软雅黑" pitchFamily="34" charset="-122"/>
                <a:ea typeface="微软雅黑" pitchFamily="34" charset="-122"/>
              </a:rPr>
              <a:t>AI </a:t>
            </a:r>
            <a:r>
              <a:rPr lang="zh-CN" altLang="en-US" sz="1000" dirty="0">
                <a:solidFill>
                  <a:schemeClr val="tx1">
                    <a:lumMod val="65000"/>
                    <a:lumOff val="35000"/>
                  </a:schemeClr>
                </a:solidFill>
                <a:latin typeface="微软雅黑" pitchFamily="34" charset="-122"/>
                <a:ea typeface="微软雅黑" pitchFamily="34" charset="-122"/>
              </a:rPr>
              <a:t>也需要具备这样的能力。</a:t>
            </a:r>
          </a:p>
        </p:txBody>
      </p:sp>
    </p:spTree>
    <p:extLst>
      <p:ext uri="{BB962C8B-B14F-4D97-AF65-F5344CB8AC3E}">
        <p14:creationId xmlns:p14="http://schemas.microsoft.com/office/powerpoint/2010/main" val="3337724377"/>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56957"/>
            <a:ext cx="2741856" cy="277143"/>
          </a:xfrm>
        </p:spPr>
        <p:txBody>
          <a:bodyPr/>
          <a:lstStyle/>
          <a:p>
            <a:r>
              <a:rPr lang="zh-CN" altLang="en-US" dirty="0"/>
              <a:t>多模态三大天王</a:t>
            </a:r>
          </a:p>
        </p:txBody>
      </p:sp>
      <p:grpSp>
        <p:nvGrpSpPr>
          <p:cNvPr id="12" name="组合 11"/>
          <p:cNvGrpSpPr/>
          <p:nvPr/>
        </p:nvGrpSpPr>
        <p:grpSpPr>
          <a:xfrm>
            <a:off x="834850" y="3269662"/>
            <a:ext cx="1418020" cy="378346"/>
            <a:chOff x="1280133" y="2641600"/>
            <a:chExt cx="1773057" cy="473075"/>
          </a:xfrm>
        </p:grpSpPr>
        <p:sp>
          <p:nvSpPr>
            <p:cNvPr id="13" name="圆角矩形 12"/>
            <p:cNvSpPr/>
            <p:nvPr/>
          </p:nvSpPr>
          <p:spPr>
            <a:xfrm>
              <a:off x="1280133" y="2641600"/>
              <a:ext cx="1773057" cy="3883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1674115" y="2728049"/>
              <a:ext cx="985093" cy="23090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200" dirty="0"/>
                <a:t>文本数据</a:t>
              </a:r>
            </a:p>
          </p:txBody>
        </p:sp>
        <p:sp>
          <p:nvSpPr>
            <p:cNvPr id="15" name="等腰三角形 14"/>
            <p:cNvSpPr/>
            <p:nvPr/>
          </p:nvSpPr>
          <p:spPr>
            <a:xfrm flipV="1">
              <a:off x="2057344" y="2975421"/>
              <a:ext cx="218634" cy="13925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椭圆 8"/>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extBox 9"/>
          <p:cNvSpPr txBox="1"/>
          <p:nvPr/>
        </p:nvSpPr>
        <p:spPr>
          <a:xfrm>
            <a:off x="823780" y="3761561"/>
            <a:ext cx="1440160" cy="450636"/>
          </a:xfrm>
          <a:prstGeom prst="rect">
            <a:avLst/>
          </a:prstGeom>
          <a:noFill/>
        </p:spPr>
        <p:txBody>
          <a:bodyPr wrap="square" lIns="0" tIns="0" rIns="0" bIns="0" rtlCol="0">
            <a:spAutoFit/>
          </a:bodyPr>
          <a:lstStyle/>
          <a:p>
            <a:pPr algn="just">
              <a:lnSpc>
                <a:spcPts val="1200"/>
              </a:lnSpc>
            </a:pPr>
            <a:r>
              <a:rPr lang="zh-CN" altLang="en-US" sz="900" dirty="0">
                <a:solidFill>
                  <a:schemeClr val="tx1">
                    <a:lumMod val="75000"/>
                    <a:lumOff val="25000"/>
                  </a:schemeClr>
                </a:solidFill>
                <a:latin typeface="微软雅黑" pitchFamily="34" charset="-122"/>
                <a:ea typeface="微软雅黑" pitchFamily="34" charset="-122"/>
              </a:rPr>
              <a:t>处理文本数据模态，作为人的“视觉”部分，提供文本特征</a:t>
            </a:r>
            <a:endParaRPr lang="en-US" altLang="zh-CN" sz="900" dirty="0">
              <a:solidFill>
                <a:schemeClr val="tx1">
                  <a:lumMod val="75000"/>
                  <a:lumOff val="25000"/>
                </a:schemeClr>
              </a:solidFill>
              <a:latin typeface="微软雅黑" pitchFamily="34" charset="-122"/>
              <a:ea typeface="微软雅黑" pitchFamily="34" charset="-122"/>
            </a:endParaRPr>
          </a:p>
        </p:txBody>
      </p:sp>
      <p:grpSp>
        <p:nvGrpSpPr>
          <p:cNvPr id="43" name="组合 42"/>
          <p:cNvGrpSpPr/>
          <p:nvPr/>
        </p:nvGrpSpPr>
        <p:grpSpPr>
          <a:xfrm>
            <a:off x="2852342" y="3269662"/>
            <a:ext cx="1418020" cy="378346"/>
            <a:chOff x="1280133" y="2641600"/>
            <a:chExt cx="1773057" cy="473075"/>
          </a:xfrm>
        </p:grpSpPr>
        <p:sp>
          <p:nvSpPr>
            <p:cNvPr id="46" name="圆角矩形 45"/>
            <p:cNvSpPr/>
            <p:nvPr/>
          </p:nvSpPr>
          <p:spPr>
            <a:xfrm>
              <a:off x="1280133" y="2641600"/>
              <a:ext cx="1773057" cy="38834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46"/>
            <p:cNvSpPr txBox="1"/>
            <p:nvPr/>
          </p:nvSpPr>
          <p:spPr>
            <a:xfrm>
              <a:off x="1674115" y="2728049"/>
              <a:ext cx="985093" cy="23090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200" dirty="0"/>
                <a:t>图像数据</a:t>
              </a:r>
            </a:p>
          </p:txBody>
        </p:sp>
        <p:sp>
          <p:nvSpPr>
            <p:cNvPr id="48" name="等腰三角形 47"/>
            <p:cNvSpPr/>
            <p:nvPr/>
          </p:nvSpPr>
          <p:spPr>
            <a:xfrm flipV="1">
              <a:off x="2057344" y="2975421"/>
              <a:ext cx="218634" cy="139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椭圆 8"/>
          <p:cNvSpPr/>
          <p:nvPr/>
        </p:nvSpPr>
        <p:spPr>
          <a:xfrm>
            <a:off x="2852342"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p:cNvSpPr txBox="1"/>
          <p:nvPr/>
        </p:nvSpPr>
        <p:spPr>
          <a:xfrm>
            <a:off x="2841272" y="3761561"/>
            <a:ext cx="1440160" cy="450636"/>
          </a:xfrm>
          <a:prstGeom prst="rect">
            <a:avLst/>
          </a:prstGeom>
          <a:noFill/>
        </p:spPr>
        <p:txBody>
          <a:bodyPr wrap="square" lIns="0" tIns="0" rIns="0" bIns="0" rtlCol="0">
            <a:spAutoFit/>
          </a:bodyPr>
          <a:lstStyle/>
          <a:p>
            <a:pPr algn="just">
              <a:lnSpc>
                <a:spcPts val="1200"/>
              </a:lnSpc>
            </a:pPr>
            <a:r>
              <a:rPr lang="zh-CN" altLang="en-US" sz="900" dirty="0">
                <a:solidFill>
                  <a:schemeClr val="tx1">
                    <a:lumMod val="75000"/>
                    <a:lumOff val="25000"/>
                  </a:schemeClr>
                </a:solidFill>
                <a:latin typeface="微软雅黑" pitchFamily="34" charset="-122"/>
                <a:ea typeface="微软雅黑" pitchFamily="34" charset="-122"/>
              </a:rPr>
              <a:t>处理图像数据模态，作为人的“视觉”部分，提供图像特征</a:t>
            </a:r>
            <a:endParaRPr lang="en-US" altLang="zh-CN" sz="900" dirty="0">
              <a:solidFill>
                <a:schemeClr val="tx1">
                  <a:lumMod val="75000"/>
                  <a:lumOff val="25000"/>
                </a:schemeClr>
              </a:solidFill>
              <a:latin typeface="微软雅黑" pitchFamily="34" charset="-122"/>
              <a:ea typeface="微软雅黑" pitchFamily="34" charset="-122"/>
            </a:endParaRPr>
          </a:p>
        </p:txBody>
      </p:sp>
      <p:grpSp>
        <p:nvGrpSpPr>
          <p:cNvPr id="50" name="组合 49"/>
          <p:cNvGrpSpPr/>
          <p:nvPr/>
        </p:nvGrpSpPr>
        <p:grpSpPr>
          <a:xfrm>
            <a:off x="4869834" y="3269662"/>
            <a:ext cx="1418020" cy="378346"/>
            <a:chOff x="1280133" y="2641600"/>
            <a:chExt cx="1773057" cy="473075"/>
          </a:xfrm>
        </p:grpSpPr>
        <p:sp>
          <p:nvSpPr>
            <p:cNvPr id="53" name="圆角矩形 52"/>
            <p:cNvSpPr/>
            <p:nvPr/>
          </p:nvSpPr>
          <p:spPr>
            <a:xfrm>
              <a:off x="1280133" y="2641600"/>
              <a:ext cx="1773057" cy="38834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TextBox 53"/>
            <p:cNvSpPr txBox="1"/>
            <p:nvPr/>
          </p:nvSpPr>
          <p:spPr>
            <a:xfrm>
              <a:off x="1674115" y="2728049"/>
              <a:ext cx="985093" cy="23090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200" dirty="0"/>
                <a:t>音频数据</a:t>
              </a:r>
            </a:p>
          </p:txBody>
        </p:sp>
        <p:sp>
          <p:nvSpPr>
            <p:cNvPr id="55" name="等腰三角形 54"/>
            <p:cNvSpPr/>
            <p:nvPr/>
          </p:nvSpPr>
          <p:spPr>
            <a:xfrm flipV="1">
              <a:off x="2057344" y="2975421"/>
              <a:ext cx="218634" cy="139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椭圆 8"/>
          <p:cNvSpPr/>
          <p:nvPr/>
        </p:nvSpPr>
        <p:spPr>
          <a:xfrm>
            <a:off x="4869834"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5">
              <a:extLst>
                <a:ext uri="{28A0092B-C50C-407E-A947-70E740481C1C}">
                  <a14:useLocalDpi xmlns:a14="http://schemas.microsoft.com/office/drawing/2010/main" val="0"/>
                </a:ext>
              </a:extLst>
            </a:blip>
            <a:srcRect/>
            <a:stretch>
              <a:fillRect l="-31078" t="-4941" r="-37334" b="-1108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51"/>
          <p:cNvSpPr txBox="1"/>
          <p:nvPr/>
        </p:nvSpPr>
        <p:spPr>
          <a:xfrm>
            <a:off x="4858764" y="3761561"/>
            <a:ext cx="1440160" cy="450636"/>
          </a:xfrm>
          <a:prstGeom prst="rect">
            <a:avLst/>
          </a:prstGeom>
          <a:noFill/>
        </p:spPr>
        <p:txBody>
          <a:bodyPr wrap="square" lIns="0" tIns="0" rIns="0" bIns="0" rtlCol="0">
            <a:spAutoFit/>
          </a:bodyPr>
          <a:lstStyle/>
          <a:p>
            <a:pPr algn="just">
              <a:lnSpc>
                <a:spcPts val="1200"/>
              </a:lnSpc>
            </a:pPr>
            <a:r>
              <a:rPr lang="zh-CN" altLang="en-US" sz="900" dirty="0">
                <a:solidFill>
                  <a:schemeClr val="tx1">
                    <a:lumMod val="75000"/>
                    <a:lumOff val="25000"/>
                  </a:schemeClr>
                </a:solidFill>
                <a:latin typeface="微软雅黑" pitchFamily="34" charset="-122"/>
                <a:ea typeface="微软雅黑" pitchFamily="34" charset="-122"/>
              </a:rPr>
              <a:t>处理音频数据模态，作为人的“听觉”部分，提供音频特征</a:t>
            </a:r>
            <a:endParaRPr lang="en-US" altLang="zh-CN" sz="900" dirty="0">
              <a:solidFill>
                <a:schemeClr val="tx1">
                  <a:lumMod val="75000"/>
                  <a:lumOff val="25000"/>
                </a:schemeClr>
              </a:solidFill>
              <a:latin typeface="微软雅黑" pitchFamily="34" charset="-122"/>
              <a:ea typeface="微软雅黑" pitchFamily="34" charset="-122"/>
            </a:endParaRPr>
          </a:p>
        </p:txBody>
      </p:sp>
      <p:grpSp>
        <p:nvGrpSpPr>
          <p:cNvPr id="57" name="组合 56"/>
          <p:cNvGrpSpPr/>
          <p:nvPr/>
        </p:nvGrpSpPr>
        <p:grpSpPr>
          <a:xfrm>
            <a:off x="6887326" y="3269662"/>
            <a:ext cx="1418020" cy="378346"/>
            <a:chOff x="1280133" y="2641600"/>
            <a:chExt cx="1773057" cy="473075"/>
          </a:xfrm>
        </p:grpSpPr>
        <p:sp>
          <p:nvSpPr>
            <p:cNvPr id="60" name="圆角矩形 59"/>
            <p:cNvSpPr/>
            <p:nvPr/>
          </p:nvSpPr>
          <p:spPr>
            <a:xfrm>
              <a:off x="1280133" y="2641600"/>
              <a:ext cx="1773057" cy="38834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60"/>
            <p:cNvSpPr txBox="1"/>
            <p:nvPr/>
          </p:nvSpPr>
          <p:spPr>
            <a:xfrm>
              <a:off x="1674115" y="2728049"/>
              <a:ext cx="985093" cy="23090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200" dirty="0"/>
                <a:t>视频数据</a:t>
              </a:r>
            </a:p>
          </p:txBody>
        </p:sp>
        <p:sp>
          <p:nvSpPr>
            <p:cNvPr id="62" name="等腰三角形 61"/>
            <p:cNvSpPr/>
            <p:nvPr/>
          </p:nvSpPr>
          <p:spPr>
            <a:xfrm flipV="1">
              <a:off x="2057344" y="2975421"/>
              <a:ext cx="218634" cy="13925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椭圆 8"/>
          <p:cNvSpPr/>
          <p:nvPr/>
        </p:nvSpPr>
        <p:spPr>
          <a:xfrm>
            <a:off x="6887326"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6" cstate="print">
              <a:extLst>
                <a:ext uri="{28A0092B-C50C-407E-A947-70E740481C1C}">
                  <a14:useLocalDpi xmlns:a14="http://schemas.microsoft.com/office/drawing/2010/main" val="0"/>
                </a:ext>
              </a:extLst>
            </a:blip>
            <a:srcRect/>
            <a:stretch>
              <a:fillRect l="-99536" r="-12446" b="-3883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TextBox 58"/>
          <p:cNvSpPr txBox="1"/>
          <p:nvPr/>
        </p:nvSpPr>
        <p:spPr>
          <a:xfrm>
            <a:off x="6876256" y="3761561"/>
            <a:ext cx="1440160" cy="604524"/>
          </a:xfrm>
          <a:prstGeom prst="rect">
            <a:avLst/>
          </a:prstGeom>
          <a:noFill/>
        </p:spPr>
        <p:txBody>
          <a:bodyPr wrap="square" lIns="0" tIns="0" rIns="0" bIns="0" rtlCol="0">
            <a:spAutoFit/>
          </a:bodyPr>
          <a:lstStyle/>
          <a:p>
            <a:pPr algn="just">
              <a:lnSpc>
                <a:spcPts val="1200"/>
              </a:lnSpc>
            </a:pPr>
            <a:r>
              <a:rPr lang="zh-CN" altLang="en-US" sz="900" dirty="0">
                <a:solidFill>
                  <a:schemeClr val="tx1">
                    <a:lumMod val="75000"/>
                    <a:lumOff val="25000"/>
                  </a:schemeClr>
                </a:solidFill>
                <a:latin typeface="微软雅黑" pitchFamily="34" charset="-122"/>
                <a:ea typeface="微软雅黑" pitchFamily="34" charset="-122"/>
              </a:rPr>
              <a:t>处理视频数据，提取视频中图片与音频，转移出文字对话，并对三部分进行处理，提供图像、音频、文本特征</a:t>
            </a:r>
            <a:endParaRPr lang="en-US" altLang="zh-CN" sz="900" dirty="0">
              <a:solidFill>
                <a:schemeClr val="tx1">
                  <a:lumMod val="75000"/>
                  <a:lumOff val="25000"/>
                </a:schemeClr>
              </a:solidFill>
              <a:latin typeface="微软雅黑" pitchFamily="34" charset="-122"/>
              <a:ea typeface="微软雅黑" pitchFamily="34" charset="-122"/>
            </a:endParaRPr>
          </a:p>
        </p:txBody>
      </p:sp>
      <p:sp>
        <p:nvSpPr>
          <p:cNvPr id="63" name="椭圆 8"/>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8"/>
          <p:cNvSpPr/>
          <p:nvPr/>
        </p:nvSpPr>
        <p:spPr>
          <a:xfrm>
            <a:off x="2782280"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8"/>
          <p:cNvSpPr/>
          <p:nvPr/>
        </p:nvSpPr>
        <p:spPr>
          <a:xfrm>
            <a:off x="4799772"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8"/>
          <p:cNvSpPr/>
          <p:nvPr/>
        </p:nvSpPr>
        <p:spPr>
          <a:xfrm>
            <a:off x="6817263"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a:spLocks noChangeArrowheads="1"/>
          </p:cNvSpPr>
          <p:nvPr/>
        </p:nvSpPr>
        <p:spPr bwMode="auto">
          <a:xfrm>
            <a:off x="1030899" y="2836176"/>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a:latin typeface="微软雅黑" pitchFamily="34" charset="-122"/>
                <a:ea typeface="微软雅黑" pitchFamily="34" charset="-122"/>
                <a:cs typeface="+mj-cs"/>
              </a:rPr>
              <a:t>文本</a:t>
            </a:r>
            <a:endParaRPr lang="en-US" altLang="zh-CN" sz="1600" b="1" cap="all" dirty="0">
              <a:latin typeface="微软雅黑" pitchFamily="34" charset="-122"/>
              <a:ea typeface="微软雅黑" pitchFamily="34" charset="-122"/>
              <a:cs typeface="+mj-cs"/>
            </a:endParaRPr>
          </a:p>
        </p:txBody>
      </p:sp>
      <p:sp>
        <p:nvSpPr>
          <p:cNvPr id="33" name="矩形 32"/>
          <p:cNvSpPr>
            <a:spLocks noChangeArrowheads="1"/>
          </p:cNvSpPr>
          <p:nvPr/>
        </p:nvSpPr>
        <p:spPr bwMode="auto">
          <a:xfrm>
            <a:off x="3048391" y="2836176"/>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a:latin typeface="微软雅黑" pitchFamily="34" charset="-122"/>
                <a:ea typeface="微软雅黑" pitchFamily="34" charset="-122"/>
                <a:cs typeface="+mj-cs"/>
              </a:rPr>
              <a:t>图像</a:t>
            </a:r>
            <a:endParaRPr lang="en-US" altLang="zh-CN" sz="1600" b="1" cap="all" dirty="0">
              <a:latin typeface="微软雅黑" pitchFamily="34" charset="-122"/>
              <a:ea typeface="微软雅黑" pitchFamily="34" charset="-122"/>
              <a:cs typeface="+mj-cs"/>
            </a:endParaRPr>
          </a:p>
        </p:txBody>
      </p:sp>
      <p:sp>
        <p:nvSpPr>
          <p:cNvPr id="34" name="矩形 33"/>
          <p:cNvSpPr>
            <a:spLocks noChangeArrowheads="1"/>
          </p:cNvSpPr>
          <p:nvPr/>
        </p:nvSpPr>
        <p:spPr bwMode="auto">
          <a:xfrm>
            <a:off x="5065883" y="2836176"/>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a:latin typeface="微软雅黑" pitchFamily="34" charset="-122"/>
                <a:ea typeface="微软雅黑" pitchFamily="34" charset="-122"/>
                <a:cs typeface="+mj-cs"/>
              </a:rPr>
              <a:t>音频</a:t>
            </a:r>
            <a:endParaRPr lang="en-US" altLang="zh-CN" sz="1600" b="1" cap="all" dirty="0">
              <a:latin typeface="微软雅黑" pitchFamily="34" charset="-122"/>
              <a:ea typeface="微软雅黑" pitchFamily="34" charset="-122"/>
              <a:cs typeface="+mj-cs"/>
            </a:endParaRPr>
          </a:p>
        </p:txBody>
      </p:sp>
      <p:sp>
        <p:nvSpPr>
          <p:cNvPr id="35" name="矩形 34"/>
          <p:cNvSpPr>
            <a:spLocks noChangeArrowheads="1"/>
          </p:cNvSpPr>
          <p:nvPr/>
        </p:nvSpPr>
        <p:spPr bwMode="auto">
          <a:xfrm>
            <a:off x="7083375" y="2836176"/>
            <a:ext cx="1025922" cy="30777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1600" b="1" cap="all" dirty="0">
                <a:latin typeface="微软雅黑" pitchFamily="34" charset="-122"/>
                <a:ea typeface="微软雅黑" pitchFamily="34" charset="-122"/>
                <a:cs typeface="+mj-cs"/>
              </a:rPr>
              <a:t>视频</a:t>
            </a:r>
            <a:endParaRPr lang="en-US" altLang="zh-CN" sz="1600" b="1" cap="all" dirty="0">
              <a:latin typeface="微软雅黑" pitchFamily="34" charset="-122"/>
              <a:ea typeface="微软雅黑" pitchFamily="34" charset="-122"/>
              <a:cs typeface="+mj-cs"/>
            </a:endParaRPr>
          </a:p>
        </p:txBody>
      </p:sp>
      <p:sp>
        <p:nvSpPr>
          <p:cNvPr id="37"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1693927363"/>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cBhvr additive="base">
                                        <p:cTn id="11" dur="500" fill="hold"/>
                                        <p:tgtEl>
                                          <p:spTgt spid="63"/>
                                        </p:tgtEl>
                                        <p:attrNameLst>
                                          <p:attrName>ppt_x</p:attrName>
                                        </p:attrNameLst>
                                      </p:cBhvr>
                                      <p:tavLst>
                                        <p:tav tm="0">
                                          <p:val>
                                            <p:strVal val="1+#ppt_w/2"/>
                                          </p:val>
                                        </p:tav>
                                        <p:tav tm="100000">
                                          <p:val>
                                            <p:strVal val="#ppt_x"/>
                                          </p:val>
                                        </p:tav>
                                      </p:tavLst>
                                    </p:anim>
                                    <p:anim calcmode="lin" valueType="num">
                                      <p:cBhvr additive="base">
                                        <p:cTn id="12" dur="500" fill="hold"/>
                                        <p:tgtEl>
                                          <p:spTgt spid="6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30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1+#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30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500" fill="hold"/>
                                        <p:tgtEl>
                                          <p:spTgt spid="65"/>
                                        </p:tgtEl>
                                        <p:attrNameLst>
                                          <p:attrName>ppt_x</p:attrName>
                                        </p:attrNameLst>
                                      </p:cBhvr>
                                      <p:tavLst>
                                        <p:tav tm="0">
                                          <p:val>
                                            <p:strVal val="1+#ppt_w/2"/>
                                          </p:val>
                                        </p:tav>
                                        <p:tav tm="100000">
                                          <p:val>
                                            <p:strVal val="#ppt_x"/>
                                          </p:val>
                                        </p:tav>
                                      </p:tavLst>
                                    </p:anim>
                                    <p:anim calcmode="lin" valueType="num">
                                      <p:cBhvr additive="base">
                                        <p:cTn id="20" dur="5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60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500" fill="hold"/>
                                        <p:tgtEl>
                                          <p:spTgt spid="51"/>
                                        </p:tgtEl>
                                        <p:attrNameLst>
                                          <p:attrName>ppt_x</p:attrName>
                                        </p:attrNameLst>
                                      </p:cBhvr>
                                      <p:tavLst>
                                        <p:tav tm="0">
                                          <p:val>
                                            <p:strVal val="1+#ppt_w/2"/>
                                          </p:val>
                                        </p:tav>
                                        <p:tav tm="100000">
                                          <p:val>
                                            <p:strVal val="#ppt_x"/>
                                          </p:val>
                                        </p:tav>
                                      </p:tavLst>
                                    </p:anim>
                                    <p:anim calcmode="lin" valueType="num">
                                      <p:cBhvr additive="base">
                                        <p:cTn id="24" dur="500" fill="hold"/>
                                        <p:tgtEl>
                                          <p:spTgt spid="5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60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500" fill="hold"/>
                                        <p:tgtEl>
                                          <p:spTgt spid="66"/>
                                        </p:tgtEl>
                                        <p:attrNameLst>
                                          <p:attrName>ppt_x</p:attrName>
                                        </p:attrNameLst>
                                      </p:cBhvr>
                                      <p:tavLst>
                                        <p:tav tm="0">
                                          <p:val>
                                            <p:strVal val="1+#ppt_w/2"/>
                                          </p:val>
                                        </p:tav>
                                        <p:tav tm="100000">
                                          <p:val>
                                            <p:strVal val="#ppt_x"/>
                                          </p:val>
                                        </p:tav>
                                      </p:tavLst>
                                    </p:anim>
                                    <p:anim calcmode="lin" valueType="num">
                                      <p:cBhvr additive="base">
                                        <p:cTn id="28" dur="500" fill="hold"/>
                                        <p:tgtEl>
                                          <p:spTgt spid="66"/>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90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fill="hold"/>
                                        <p:tgtEl>
                                          <p:spTgt spid="58"/>
                                        </p:tgtEl>
                                        <p:attrNameLst>
                                          <p:attrName>ppt_x</p:attrName>
                                        </p:attrNameLst>
                                      </p:cBhvr>
                                      <p:tavLst>
                                        <p:tav tm="0">
                                          <p:val>
                                            <p:strVal val="1+#ppt_w/2"/>
                                          </p:val>
                                        </p:tav>
                                        <p:tav tm="100000">
                                          <p:val>
                                            <p:strVal val="#ppt_x"/>
                                          </p:val>
                                        </p:tav>
                                      </p:tavLst>
                                    </p:anim>
                                    <p:anim calcmode="lin" valueType="num">
                                      <p:cBhvr additive="base">
                                        <p:cTn id="32" dur="500" fill="hold"/>
                                        <p:tgtEl>
                                          <p:spTgt spid="5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900"/>
                                  </p:stCondLst>
                                  <p:childTnLst>
                                    <p:set>
                                      <p:cBhvr>
                                        <p:cTn id="34" dur="1" fill="hold">
                                          <p:stCondLst>
                                            <p:cond delay="0"/>
                                          </p:stCondLst>
                                        </p:cTn>
                                        <p:tgtEl>
                                          <p:spTgt spid="67"/>
                                        </p:tgtEl>
                                        <p:attrNameLst>
                                          <p:attrName>style.visibility</p:attrName>
                                        </p:attrNameLst>
                                      </p:cBhvr>
                                      <p:to>
                                        <p:strVal val="visible"/>
                                      </p:to>
                                    </p:set>
                                    <p:anim calcmode="lin" valueType="num">
                                      <p:cBhvr additive="base">
                                        <p:cTn id="35" dur="500" fill="hold"/>
                                        <p:tgtEl>
                                          <p:spTgt spid="67"/>
                                        </p:tgtEl>
                                        <p:attrNameLst>
                                          <p:attrName>ppt_x</p:attrName>
                                        </p:attrNameLst>
                                      </p:cBhvr>
                                      <p:tavLst>
                                        <p:tav tm="0">
                                          <p:val>
                                            <p:strVal val="1+#ppt_w/2"/>
                                          </p:val>
                                        </p:tav>
                                        <p:tav tm="100000">
                                          <p:val>
                                            <p:strVal val="#ppt_x"/>
                                          </p:val>
                                        </p:tav>
                                      </p:tavLst>
                                    </p:anim>
                                    <p:anim calcmode="lin" valueType="num">
                                      <p:cBhvr additive="base">
                                        <p:cTn id="36" dur="500" fill="hold"/>
                                        <p:tgtEl>
                                          <p:spTgt spid="67"/>
                                        </p:tgtEl>
                                        <p:attrNameLst>
                                          <p:attrName>ppt_y</p:attrName>
                                        </p:attrNameLst>
                                      </p:cBhvr>
                                      <p:tavLst>
                                        <p:tav tm="0">
                                          <p:val>
                                            <p:strVal val="#ppt_y"/>
                                          </p:val>
                                        </p:tav>
                                        <p:tav tm="100000">
                                          <p:val>
                                            <p:strVal val="#ppt_y"/>
                                          </p:val>
                                        </p:tav>
                                      </p:tavLst>
                                    </p:anim>
                                  </p:childTnLst>
                                </p:cTn>
                              </p:par>
                            </p:childTnLst>
                          </p:cTn>
                        </p:par>
                        <p:par>
                          <p:cTn id="37" fill="hold">
                            <p:stCondLst>
                              <p:cond delay="1400"/>
                            </p:stCondLst>
                            <p:childTnLst>
                              <p:par>
                                <p:cTn id="38" presetID="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300"/>
                                  </p:stCondLst>
                                  <p:childTnLst>
                                    <p:set>
                                      <p:cBhvr>
                                        <p:cTn id="47" dur="1" fill="hold">
                                          <p:stCondLst>
                                            <p:cond delay="0"/>
                                          </p:stCondLst>
                                        </p:cTn>
                                        <p:tgtEl>
                                          <p:spTgt spid="43"/>
                                        </p:tgtEl>
                                        <p:attrNameLst>
                                          <p:attrName>style.visibility</p:attrName>
                                        </p:attrNameLst>
                                      </p:cBhvr>
                                      <p:to>
                                        <p:strVal val="visible"/>
                                      </p:to>
                                    </p:set>
                                    <p:anim calcmode="lin" valueType="num">
                                      <p:cBhvr additive="base">
                                        <p:cTn id="48" dur="500" fill="hold"/>
                                        <p:tgtEl>
                                          <p:spTgt spid="43"/>
                                        </p:tgtEl>
                                        <p:attrNameLst>
                                          <p:attrName>ppt_x</p:attrName>
                                        </p:attrNameLst>
                                      </p:cBhvr>
                                      <p:tavLst>
                                        <p:tav tm="0">
                                          <p:val>
                                            <p:strVal val="#ppt_x"/>
                                          </p:val>
                                        </p:tav>
                                        <p:tav tm="100000">
                                          <p:val>
                                            <p:strVal val="#ppt_x"/>
                                          </p:val>
                                        </p:tav>
                                      </p:tavLst>
                                    </p:anim>
                                    <p:anim calcmode="lin" valueType="num">
                                      <p:cBhvr additive="base">
                                        <p:cTn id="49" dur="500" fill="hold"/>
                                        <p:tgtEl>
                                          <p:spTgt spid="43"/>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300"/>
                                  </p:stCondLst>
                                  <p:childTnLst>
                                    <p:set>
                                      <p:cBhvr>
                                        <p:cTn id="51" dur="1" fill="hold">
                                          <p:stCondLst>
                                            <p:cond delay="0"/>
                                          </p:stCondLst>
                                        </p:cTn>
                                        <p:tgtEl>
                                          <p:spTgt spid="45"/>
                                        </p:tgtEl>
                                        <p:attrNameLst>
                                          <p:attrName>style.visibility</p:attrName>
                                        </p:attrNameLst>
                                      </p:cBhvr>
                                      <p:to>
                                        <p:strVal val="visible"/>
                                      </p:to>
                                    </p:set>
                                    <p:anim calcmode="lin" valueType="num">
                                      <p:cBhvr additive="base">
                                        <p:cTn id="52" dur="500" fill="hold"/>
                                        <p:tgtEl>
                                          <p:spTgt spid="45"/>
                                        </p:tgtEl>
                                        <p:attrNameLst>
                                          <p:attrName>ppt_x</p:attrName>
                                        </p:attrNameLst>
                                      </p:cBhvr>
                                      <p:tavLst>
                                        <p:tav tm="0">
                                          <p:val>
                                            <p:strVal val="#ppt_x"/>
                                          </p:val>
                                        </p:tav>
                                        <p:tav tm="100000">
                                          <p:val>
                                            <p:strVal val="#ppt_x"/>
                                          </p:val>
                                        </p:tav>
                                      </p:tavLst>
                                    </p:anim>
                                    <p:anim calcmode="lin" valueType="num">
                                      <p:cBhvr additive="base">
                                        <p:cTn id="53" dur="500" fill="hold"/>
                                        <p:tgtEl>
                                          <p:spTgt spid="45"/>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600"/>
                                  </p:stCondLst>
                                  <p:childTnLst>
                                    <p:set>
                                      <p:cBhvr>
                                        <p:cTn id="55" dur="1" fill="hold">
                                          <p:stCondLst>
                                            <p:cond delay="0"/>
                                          </p:stCondLst>
                                        </p:cTn>
                                        <p:tgtEl>
                                          <p:spTgt spid="50"/>
                                        </p:tgtEl>
                                        <p:attrNameLst>
                                          <p:attrName>style.visibility</p:attrName>
                                        </p:attrNameLst>
                                      </p:cBhvr>
                                      <p:to>
                                        <p:strVal val="visible"/>
                                      </p:to>
                                    </p:set>
                                    <p:anim calcmode="lin" valueType="num">
                                      <p:cBhvr additive="base">
                                        <p:cTn id="56" dur="500" fill="hold"/>
                                        <p:tgtEl>
                                          <p:spTgt spid="50"/>
                                        </p:tgtEl>
                                        <p:attrNameLst>
                                          <p:attrName>ppt_x</p:attrName>
                                        </p:attrNameLst>
                                      </p:cBhvr>
                                      <p:tavLst>
                                        <p:tav tm="0">
                                          <p:val>
                                            <p:strVal val="#ppt_x"/>
                                          </p:val>
                                        </p:tav>
                                        <p:tav tm="100000">
                                          <p:val>
                                            <p:strVal val="#ppt_x"/>
                                          </p:val>
                                        </p:tav>
                                      </p:tavLst>
                                    </p:anim>
                                    <p:anim calcmode="lin" valueType="num">
                                      <p:cBhvr additive="base">
                                        <p:cTn id="57" dur="500" fill="hold"/>
                                        <p:tgtEl>
                                          <p:spTgt spid="50"/>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600"/>
                                  </p:stCondLst>
                                  <p:childTnLst>
                                    <p:set>
                                      <p:cBhvr>
                                        <p:cTn id="59" dur="1" fill="hold">
                                          <p:stCondLst>
                                            <p:cond delay="0"/>
                                          </p:stCondLst>
                                        </p:cTn>
                                        <p:tgtEl>
                                          <p:spTgt spid="52"/>
                                        </p:tgtEl>
                                        <p:attrNameLst>
                                          <p:attrName>style.visibility</p:attrName>
                                        </p:attrNameLst>
                                      </p:cBhvr>
                                      <p:to>
                                        <p:strVal val="visible"/>
                                      </p:to>
                                    </p:set>
                                    <p:anim calcmode="lin" valueType="num">
                                      <p:cBhvr additive="base">
                                        <p:cTn id="60" dur="500" fill="hold"/>
                                        <p:tgtEl>
                                          <p:spTgt spid="52"/>
                                        </p:tgtEl>
                                        <p:attrNameLst>
                                          <p:attrName>ppt_x</p:attrName>
                                        </p:attrNameLst>
                                      </p:cBhvr>
                                      <p:tavLst>
                                        <p:tav tm="0">
                                          <p:val>
                                            <p:strVal val="#ppt_x"/>
                                          </p:val>
                                        </p:tav>
                                        <p:tav tm="100000">
                                          <p:val>
                                            <p:strVal val="#ppt_x"/>
                                          </p:val>
                                        </p:tav>
                                      </p:tavLst>
                                    </p:anim>
                                    <p:anim calcmode="lin" valueType="num">
                                      <p:cBhvr additive="base">
                                        <p:cTn id="61" dur="500" fill="hold"/>
                                        <p:tgtEl>
                                          <p:spTgt spid="52"/>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900"/>
                                  </p:stCondLst>
                                  <p:childTnLst>
                                    <p:set>
                                      <p:cBhvr>
                                        <p:cTn id="63" dur="1" fill="hold">
                                          <p:stCondLst>
                                            <p:cond delay="0"/>
                                          </p:stCondLst>
                                        </p:cTn>
                                        <p:tgtEl>
                                          <p:spTgt spid="57"/>
                                        </p:tgtEl>
                                        <p:attrNameLst>
                                          <p:attrName>style.visibility</p:attrName>
                                        </p:attrNameLst>
                                      </p:cBhvr>
                                      <p:to>
                                        <p:strVal val="visible"/>
                                      </p:to>
                                    </p:set>
                                    <p:anim calcmode="lin" valueType="num">
                                      <p:cBhvr additive="base">
                                        <p:cTn id="64" dur="500" fill="hold"/>
                                        <p:tgtEl>
                                          <p:spTgt spid="57"/>
                                        </p:tgtEl>
                                        <p:attrNameLst>
                                          <p:attrName>ppt_x</p:attrName>
                                        </p:attrNameLst>
                                      </p:cBhvr>
                                      <p:tavLst>
                                        <p:tav tm="0">
                                          <p:val>
                                            <p:strVal val="#ppt_x"/>
                                          </p:val>
                                        </p:tav>
                                        <p:tav tm="100000">
                                          <p:val>
                                            <p:strVal val="#ppt_x"/>
                                          </p:val>
                                        </p:tav>
                                      </p:tavLst>
                                    </p:anim>
                                    <p:anim calcmode="lin" valueType="num">
                                      <p:cBhvr additive="base">
                                        <p:cTn id="65" dur="500" fill="hold"/>
                                        <p:tgtEl>
                                          <p:spTgt spid="57"/>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900"/>
                                  </p:stCondLst>
                                  <p:childTnLst>
                                    <p:set>
                                      <p:cBhvr>
                                        <p:cTn id="67" dur="1" fill="hold">
                                          <p:stCondLst>
                                            <p:cond delay="0"/>
                                          </p:stCondLst>
                                        </p:cTn>
                                        <p:tgtEl>
                                          <p:spTgt spid="59"/>
                                        </p:tgtEl>
                                        <p:attrNameLst>
                                          <p:attrName>style.visibility</p:attrName>
                                        </p:attrNameLst>
                                      </p:cBhvr>
                                      <p:to>
                                        <p:strVal val="visible"/>
                                      </p:to>
                                    </p:set>
                                    <p:anim calcmode="lin" valueType="num">
                                      <p:cBhvr additive="base">
                                        <p:cTn id="68" dur="500" fill="hold"/>
                                        <p:tgtEl>
                                          <p:spTgt spid="59"/>
                                        </p:tgtEl>
                                        <p:attrNameLst>
                                          <p:attrName>ppt_x</p:attrName>
                                        </p:attrNameLst>
                                      </p:cBhvr>
                                      <p:tavLst>
                                        <p:tav tm="0">
                                          <p:val>
                                            <p:strVal val="#ppt_x"/>
                                          </p:val>
                                        </p:tav>
                                        <p:tav tm="100000">
                                          <p:val>
                                            <p:strVal val="#ppt_x"/>
                                          </p:val>
                                        </p:tav>
                                      </p:tavLst>
                                    </p:anim>
                                    <p:anim calcmode="lin" valueType="num">
                                      <p:cBhvr additive="base">
                                        <p:cTn id="69" dur="500" fill="hold"/>
                                        <p:tgtEl>
                                          <p:spTgt spid="59"/>
                                        </p:tgtEl>
                                        <p:attrNameLst>
                                          <p:attrName>ppt_y</p:attrName>
                                        </p:attrNameLst>
                                      </p:cBhvr>
                                      <p:tavLst>
                                        <p:tav tm="0">
                                          <p:val>
                                            <p:strVal val="1+#ppt_h/2"/>
                                          </p:val>
                                        </p:tav>
                                        <p:tav tm="100000">
                                          <p:val>
                                            <p:strVal val="#ppt_y"/>
                                          </p:val>
                                        </p:tav>
                                      </p:tavLst>
                                    </p:anim>
                                  </p:childTnLst>
                                </p:cTn>
                              </p:par>
                            </p:childTnLst>
                          </p:cTn>
                        </p:par>
                        <p:par>
                          <p:cTn id="70" fill="hold">
                            <p:stCondLst>
                              <p:cond delay="2800"/>
                            </p:stCondLst>
                            <p:childTnLst>
                              <p:par>
                                <p:cTn id="71" presetID="2" presetClass="entr" presetSubtype="2" fill="hold" grpId="0" nodeType="afterEffect">
                                  <p:stCondLst>
                                    <p:cond delay="0"/>
                                  </p:stCondLst>
                                  <p:childTnLst>
                                    <p:set>
                                      <p:cBhvr>
                                        <p:cTn id="72" dur="1" fill="hold">
                                          <p:stCondLst>
                                            <p:cond delay="0"/>
                                          </p:stCondLst>
                                        </p:cTn>
                                        <p:tgtEl>
                                          <p:spTgt spid="32">
                                            <p:txEl>
                                              <p:pRg st="0" end="0"/>
                                            </p:txEl>
                                          </p:spTgt>
                                        </p:tgtEl>
                                        <p:attrNameLst>
                                          <p:attrName>style.visibility</p:attrName>
                                        </p:attrNameLst>
                                      </p:cBhvr>
                                      <p:to>
                                        <p:strVal val="visible"/>
                                      </p:to>
                                    </p:set>
                                    <p:anim calcmode="lin" valueType="num">
                                      <p:cBhvr additive="base">
                                        <p:cTn id="73" dur="1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74" dur="1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2900"/>
                            </p:stCondLst>
                            <p:childTnLst>
                              <p:par>
                                <p:cTn id="76" presetID="2" presetClass="entr" presetSubtype="2" fill="hold" grpId="0" nodeType="afterEffect">
                                  <p:stCondLst>
                                    <p:cond delay="0"/>
                                  </p:stCondLst>
                                  <p:childTnLst>
                                    <p:set>
                                      <p:cBhvr>
                                        <p:cTn id="77" dur="1" fill="hold">
                                          <p:stCondLst>
                                            <p:cond delay="0"/>
                                          </p:stCondLst>
                                        </p:cTn>
                                        <p:tgtEl>
                                          <p:spTgt spid="33">
                                            <p:txEl>
                                              <p:pRg st="0" end="0"/>
                                            </p:txEl>
                                          </p:spTgt>
                                        </p:tgtEl>
                                        <p:attrNameLst>
                                          <p:attrName>style.visibility</p:attrName>
                                        </p:attrNameLst>
                                      </p:cBhvr>
                                      <p:to>
                                        <p:strVal val="visible"/>
                                      </p:to>
                                    </p:set>
                                    <p:anim calcmode="lin" valueType="num">
                                      <p:cBhvr additive="base">
                                        <p:cTn id="78" dur="1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79" dur="1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80" fill="hold">
                            <p:stCondLst>
                              <p:cond delay="3000"/>
                            </p:stCondLst>
                            <p:childTnLst>
                              <p:par>
                                <p:cTn id="81" presetID="2" presetClass="entr" presetSubtype="2" fill="hold" grpId="0" nodeType="afterEffect">
                                  <p:stCondLst>
                                    <p:cond delay="0"/>
                                  </p:stCondLst>
                                  <p:childTnLst>
                                    <p:set>
                                      <p:cBhvr>
                                        <p:cTn id="82" dur="1" fill="hold">
                                          <p:stCondLst>
                                            <p:cond delay="0"/>
                                          </p:stCondLst>
                                        </p:cTn>
                                        <p:tgtEl>
                                          <p:spTgt spid="34">
                                            <p:txEl>
                                              <p:pRg st="0" end="0"/>
                                            </p:txEl>
                                          </p:spTgt>
                                        </p:tgtEl>
                                        <p:attrNameLst>
                                          <p:attrName>style.visibility</p:attrName>
                                        </p:attrNameLst>
                                      </p:cBhvr>
                                      <p:to>
                                        <p:strVal val="visible"/>
                                      </p:to>
                                    </p:set>
                                    <p:anim calcmode="lin" valueType="num">
                                      <p:cBhvr additive="base">
                                        <p:cTn id="83" dur="1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4" dur="1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85" fill="hold">
                            <p:stCondLst>
                              <p:cond delay="3100"/>
                            </p:stCondLst>
                            <p:childTnLst>
                              <p:par>
                                <p:cTn id="86" presetID="2" presetClass="entr" presetSubtype="2" fill="hold" grpId="0" nodeType="afterEffect">
                                  <p:stCondLst>
                                    <p:cond delay="0"/>
                                  </p:stCondLst>
                                  <p:childTnLst>
                                    <p:set>
                                      <p:cBhvr>
                                        <p:cTn id="87" dur="1" fill="hold">
                                          <p:stCondLst>
                                            <p:cond delay="0"/>
                                          </p:stCondLst>
                                        </p:cTn>
                                        <p:tgtEl>
                                          <p:spTgt spid="35">
                                            <p:txEl>
                                              <p:pRg st="0" end="0"/>
                                            </p:txEl>
                                          </p:spTgt>
                                        </p:tgtEl>
                                        <p:attrNameLst>
                                          <p:attrName>style.visibility</p:attrName>
                                        </p:attrNameLst>
                                      </p:cBhvr>
                                      <p:to>
                                        <p:strVal val="visible"/>
                                      </p:to>
                                    </p:set>
                                    <p:anim calcmode="lin" valueType="num">
                                      <p:cBhvr additive="base">
                                        <p:cTn id="88" dur="1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89" dur="1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44" grpId="0" animBg="1"/>
      <p:bldP spid="45" grpId="0"/>
      <p:bldP spid="51" grpId="0" animBg="1"/>
      <p:bldP spid="52" grpId="0"/>
      <p:bldP spid="58" grpId="0" animBg="1"/>
      <p:bldP spid="59" grpId="0"/>
      <p:bldP spid="63" grpId="0" animBg="1"/>
      <p:bldP spid="65" grpId="0" animBg="1"/>
      <p:bldP spid="66" grpId="0" animBg="1"/>
      <p:bldP spid="67" grpId="0" animBg="1"/>
      <p:bldP spid="32" grpId="0" build="p"/>
      <p:bldP spid="33" grpId="0" build="p"/>
      <p:bldP spid="34" grpId="0" build="p"/>
      <p:bldP spid="35"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52520" cy="5143500"/>
          </a:xfrm>
          <a:prstGeom prst="rect">
            <a:avLst/>
          </a:prstGeom>
        </p:spPr>
      </p:pic>
      <p:sp>
        <p:nvSpPr>
          <p:cNvPr id="12"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9"/>
          <p:cNvSpPr txBox="1"/>
          <p:nvPr/>
        </p:nvSpPr>
        <p:spPr>
          <a:xfrm>
            <a:off x="2851151" y="2944120"/>
            <a:ext cx="3441700" cy="623248"/>
          </a:xfrm>
          <a:prstGeom prst="rect">
            <a:avLst/>
          </a:prstGeom>
          <a:noFill/>
        </p:spPr>
        <p:txBody>
          <a:bodyPr wrap="square" lIns="68580" tIns="34290" rIns="68580" bIns="34290" rtlCol="0">
            <a:spAutoFit/>
          </a:bodyPr>
          <a:lstStyle/>
          <a:p>
            <a:pPr marL="0" lvl="1" algn="ctr"/>
            <a:r>
              <a:rPr lang="zh-CN" altLang="en-US" sz="3600" b="1" dirty="0">
                <a:solidFill>
                  <a:schemeClr val="bg1"/>
                </a:solidFill>
                <a:latin typeface="微软雅黑" pitchFamily="34" charset="-122"/>
                <a:ea typeface="微软雅黑" pitchFamily="34" charset="-122"/>
              </a:rPr>
              <a:t>如何实现多模态</a:t>
            </a:r>
          </a:p>
        </p:txBody>
      </p:sp>
      <p:sp>
        <p:nvSpPr>
          <p:cNvPr id="21" name="Freeform 5"/>
          <p:cNvSpPr>
            <a:spLocks/>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pic>
        <p:nvPicPr>
          <p:cNvPr id="3" name="图片 2" descr="图标&#10;&#10;描述已自动生成">
            <a:extLst>
              <a:ext uri="{FF2B5EF4-FFF2-40B4-BE49-F238E27FC236}">
                <a16:creationId xmlns:a16="http://schemas.microsoft.com/office/drawing/2014/main" id="{CB0CF38A-AA16-13B8-EE16-467CFA8978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4595" y="1674473"/>
            <a:ext cx="1034809" cy="1034809"/>
          </a:xfrm>
          <a:prstGeom prst="rect">
            <a:avLst/>
          </a:prstGeom>
        </p:spPr>
      </p:pic>
    </p:spTree>
    <p:extLst>
      <p:ext uri="{BB962C8B-B14F-4D97-AF65-F5344CB8AC3E}">
        <p14:creationId xmlns:p14="http://schemas.microsoft.com/office/powerpoint/2010/main" val="3651571317"/>
      </p:ext>
    </p:extLst>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53" presetClass="entr" presetSubtype="528" fill="hold" grpId="0" nodeType="withEffect">
                                  <p:stCondLst>
                                    <p:cond delay="6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anim calcmode="lin" valueType="num">
                                      <p:cBhvr>
                                        <p:cTn id="13" dur="500" fill="hold"/>
                                        <p:tgtEl>
                                          <p:spTgt spid="21"/>
                                        </p:tgtEl>
                                        <p:attrNameLst>
                                          <p:attrName>ppt_x</p:attrName>
                                        </p:attrNameLst>
                                      </p:cBhvr>
                                      <p:tavLst>
                                        <p:tav tm="0">
                                          <p:val>
                                            <p:fltVal val="0.5"/>
                                          </p:val>
                                        </p:tav>
                                        <p:tav tm="100000">
                                          <p:val>
                                            <p:strVal val="#ppt_x"/>
                                          </p:val>
                                        </p:tav>
                                      </p:tavLst>
                                    </p:anim>
                                    <p:anim calcmode="lin" valueType="num">
                                      <p:cBhvr>
                                        <p:cTn id="14" dur="500" fill="hold"/>
                                        <p:tgtEl>
                                          <p:spTgt spid="21"/>
                                        </p:tgtEl>
                                        <p:attrNameLst>
                                          <p:attrName>ppt_y</p:attrName>
                                        </p:attrNameLst>
                                      </p:cBhvr>
                                      <p:tavLst>
                                        <p:tav tm="0">
                                          <p:val>
                                            <p:fltVal val="0.5"/>
                                          </p:val>
                                        </p:tav>
                                        <p:tav tm="100000">
                                          <p:val>
                                            <p:strVal val="#ppt_y"/>
                                          </p:val>
                                        </p:tav>
                                      </p:tavLst>
                                    </p:anim>
                                  </p:childTnLst>
                                </p:cTn>
                              </p:par>
                            </p:childTnLst>
                          </p:cTn>
                        </p:par>
                        <p:par>
                          <p:cTn id="15" fill="hold">
                            <p:stCondLst>
                              <p:cond delay="1100"/>
                            </p:stCondLst>
                            <p:childTnLst>
                              <p:par>
                                <p:cTn id="16" presetID="16" presetClass="entr" presetSubtype="21"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Freeform 5"/>
          <p:cNvSpPr>
            <a:spLocks/>
          </p:cNvSpPr>
          <p:nvPr/>
        </p:nvSpPr>
        <p:spPr bwMode="auto">
          <a:xfrm>
            <a:off x="697567" y="2052816"/>
            <a:ext cx="1538704" cy="138731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 name="标题 1"/>
          <p:cNvSpPr>
            <a:spLocks noGrp="1"/>
          </p:cNvSpPr>
          <p:nvPr>
            <p:ph type="title"/>
          </p:nvPr>
        </p:nvSpPr>
        <p:spPr/>
        <p:txBody>
          <a:bodyPr/>
          <a:lstStyle/>
          <a:p>
            <a:r>
              <a:rPr lang="zh-CN" altLang="en-US" dirty="0"/>
              <a:t>多模态融合</a:t>
            </a:r>
          </a:p>
        </p:txBody>
      </p:sp>
      <p:sp>
        <p:nvSpPr>
          <p:cNvPr id="24" name="椭圆 22"/>
          <p:cNvSpPr/>
          <p:nvPr/>
        </p:nvSpPr>
        <p:spPr>
          <a:xfrm>
            <a:off x="2657061" y="1235232"/>
            <a:ext cx="3092394" cy="309350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2"/>
          <p:cNvSpPr/>
          <p:nvPr/>
        </p:nvSpPr>
        <p:spPr>
          <a:xfrm>
            <a:off x="2716696" y="1295695"/>
            <a:ext cx="2973124" cy="29725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5076056" y="1534128"/>
            <a:ext cx="504056" cy="504056"/>
            <a:chOff x="2769119" y="1848492"/>
            <a:chExt cx="504056" cy="504056"/>
          </a:xfrm>
        </p:grpSpPr>
        <p:sp>
          <p:nvSpPr>
            <p:cNvPr id="27" name="椭圆 26"/>
            <p:cNvSpPr/>
            <p:nvPr/>
          </p:nvSpPr>
          <p:spPr>
            <a:xfrm>
              <a:off x="2769119" y="1848492"/>
              <a:ext cx="504056" cy="5040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2808589" y="1931243"/>
              <a:ext cx="437940" cy="338554"/>
            </a:xfrm>
            <a:prstGeom prst="rect">
              <a:avLst/>
            </a:prstGeom>
            <a:noFill/>
          </p:spPr>
          <p:txBody>
            <a:bodyPr wrap="none" rtlCol="0">
              <a:spAutoFit/>
            </a:bodyPr>
            <a:lstStyle/>
            <a:p>
              <a:r>
                <a:rPr lang="en-US" altLang="zh-CN" sz="1600" b="1" dirty="0">
                  <a:solidFill>
                    <a:schemeClr val="bg1"/>
                  </a:solidFill>
                  <a:latin typeface="微软雅黑" pitchFamily="34" charset="-122"/>
                  <a:ea typeface="微软雅黑" pitchFamily="34" charset="-122"/>
                </a:rPr>
                <a:t>01</a:t>
              </a:r>
              <a:endParaRPr lang="zh-CN" altLang="en-US" sz="1600" b="1" dirty="0">
                <a:solidFill>
                  <a:schemeClr val="bg1"/>
                </a:solidFill>
                <a:latin typeface="微软雅黑" pitchFamily="34" charset="-122"/>
                <a:ea typeface="微软雅黑" pitchFamily="34" charset="-122"/>
              </a:endParaRPr>
            </a:p>
          </p:txBody>
        </p:sp>
      </p:grpSp>
      <p:grpSp>
        <p:nvGrpSpPr>
          <p:cNvPr id="29" name="组合 28"/>
          <p:cNvGrpSpPr/>
          <p:nvPr/>
        </p:nvGrpSpPr>
        <p:grpSpPr>
          <a:xfrm>
            <a:off x="5425521" y="2529957"/>
            <a:ext cx="504056" cy="504056"/>
            <a:chOff x="2471142" y="2586760"/>
            <a:chExt cx="504056" cy="504056"/>
          </a:xfrm>
        </p:grpSpPr>
        <p:sp>
          <p:nvSpPr>
            <p:cNvPr id="30" name="椭圆 29"/>
            <p:cNvSpPr/>
            <p:nvPr/>
          </p:nvSpPr>
          <p:spPr>
            <a:xfrm>
              <a:off x="2471142" y="2586760"/>
              <a:ext cx="504056" cy="50405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2510612" y="2669511"/>
              <a:ext cx="437940" cy="338554"/>
            </a:xfrm>
            <a:prstGeom prst="rect">
              <a:avLst/>
            </a:prstGeom>
            <a:noFill/>
          </p:spPr>
          <p:txBody>
            <a:bodyPr wrap="none" rtlCol="0">
              <a:spAutoFit/>
            </a:bodyPr>
            <a:lstStyle/>
            <a:p>
              <a:r>
                <a:rPr lang="en-US" altLang="zh-CN" sz="1600" b="1" dirty="0">
                  <a:solidFill>
                    <a:schemeClr val="bg1"/>
                  </a:solidFill>
                  <a:latin typeface="微软雅黑" pitchFamily="34" charset="-122"/>
                  <a:ea typeface="微软雅黑" pitchFamily="34" charset="-122"/>
                </a:rPr>
                <a:t>02</a:t>
              </a:r>
              <a:endParaRPr lang="zh-CN" altLang="en-US" sz="1600" b="1" dirty="0">
                <a:solidFill>
                  <a:schemeClr val="bg1"/>
                </a:solidFill>
                <a:latin typeface="微软雅黑" pitchFamily="34" charset="-122"/>
                <a:ea typeface="微软雅黑" pitchFamily="34" charset="-122"/>
              </a:endParaRPr>
            </a:p>
          </p:txBody>
        </p:sp>
      </p:grpSp>
      <p:grpSp>
        <p:nvGrpSpPr>
          <p:cNvPr id="32" name="组合 31"/>
          <p:cNvGrpSpPr/>
          <p:nvPr/>
        </p:nvGrpSpPr>
        <p:grpSpPr>
          <a:xfrm>
            <a:off x="5076056" y="3509471"/>
            <a:ext cx="504056" cy="504056"/>
            <a:chOff x="2769119" y="3325028"/>
            <a:chExt cx="504056" cy="504056"/>
          </a:xfrm>
        </p:grpSpPr>
        <p:sp>
          <p:nvSpPr>
            <p:cNvPr id="35" name="椭圆 34"/>
            <p:cNvSpPr/>
            <p:nvPr/>
          </p:nvSpPr>
          <p:spPr>
            <a:xfrm>
              <a:off x="2769119" y="3325028"/>
              <a:ext cx="504056" cy="50405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2808589" y="3407779"/>
              <a:ext cx="437940" cy="338554"/>
            </a:xfrm>
            <a:prstGeom prst="rect">
              <a:avLst/>
            </a:prstGeom>
            <a:noFill/>
          </p:spPr>
          <p:txBody>
            <a:bodyPr wrap="none" rtlCol="0">
              <a:spAutoFit/>
            </a:bodyPr>
            <a:lstStyle/>
            <a:p>
              <a:r>
                <a:rPr lang="en-US" altLang="zh-CN" sz="1600" b="1" dirty="0">
                  <a:solidFill>
                    <a:schemeClr val="bg1"/>
                  </a:solidFill>
                  <a:latin typeface="微软雅黑" pitchFamily="34" charset="-122"/>
                  <a:ea typeface="微软雅黑" pitchFamily="34" charset="-122"/>
                </a:rPr>
                <a:t>03</a:t>
              </a:r>
              <a:endParaRPr lang="zh-CN" altLang="en-US" sz="1600" b="1" dirty="0">
                <a:solidFill>
                  <a:schemeClr val="bg1"/>
                </a:solidFill>
                <a:latin typeface="微软雅黑" pitchFamily="34" charset="-122"/>
                <a:ea typeface="微软雅黑" pitchFamily="34" charset="-122"/>
              </a:endParaRPr>
            </a:p>
          </p:txBody>
        </p:sp>
      </p:grpSp>
      <p:cxnSp>
        <p:nvCxnSpPr>
          <p:cNvPr id="38" name="直接连接符 37"/>
          <p:cNvCxnSpPr/>
          <p:nvPr/>
        </p:nvCxnSpPr>
        <p:spPr>
          <a:xfrm>
            <a:off x="2178263" y="2759538"/>
            <a:ext cx="511928" cy="0"/>
          </a:xfrm>
          <a:prstGeom prst="line">
            <a:avLst/>
          </a:prstGeom>
          <a:ln w="12700">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809090" y="1611692"/>
            <a:ext cx="2370678" cy="205313"/>
          </a:xfrm>
          <a:prstGeom prst="rect">
            <a:avLst/>
          </a:prstGeom>
          <a:noFill/>
        </p:spPr>
        <p:txBody>
          <a:bodyPr wrap="square" lIns="0" tIns="0" rIns="0" bIns="0" rtlCol="0">
            <a:spAutoFit/>
          </a:bodyPr>
          <a:lstStyle/>
          <a:p>
            <a:pPr algn="just">
              <a:lnSpc>
                <a:spcPts val="1500"/>
              </a:lnSpc>
            </a:pPr>
            <a:r>
              <a:rPr lang="zh-CN" altLang="en-US" sz="2000" b="1" dirty="0">
                <a:latin typeface="微软雅黑" pitchFamily="34" charset="-122"/>
                <a:ea typeface="微软雅黑" pitchFamily="34" charset="-122"/>
              </a:rPr>
              <a:t>多模态融合架构</a:t>
            </a:r>
            <a:endParaRPr lang="en-US" altLang="zh-CN" sz="2000" b="1" dirty="0">
              <a:latin typeface="微软雅黑" pitchFamily="34" charset="-122"/>
              <a:ea typeface="微软雅黑" pitchFamily="34" charset="-122"/>
            </a:endParaRPr>
          </a:p>
        </p:txBody>
      </p:sp>
      <p:sp>
        <p:nvSpPr>
          <p:cNvPr id="40" name="TextBox 39"/>
          <p:cNvSpPr txBox="1"/>
          <p:nvPr/>
        </p:nvSpPr>
        <p:spPr>
          <a:xfrm>
            <a:off x="6104765" y="2705832"/>
            <a:ext cx="2200588" cy="205313"/>
          </a:xfrm>
          <a:prstGeom prst="rect">
            <a:avLst/>
          </a:prstGeom>
          <a:noFill/>
        </p:spPr>
        <p:txBody>
          <a:bodyPr wrap="square" lIns="0" tIns="0" rIns="0" bIns="0" rtlCol="0">
            <a:spAutoFit/>
          </a:bodyPr>
          <a:lstStyle/>
          <a:p>
            <a:pPr algn="just">
              <a:lnSpc>
                <a:spcPts val="1500"/>
              </a:lnSpc>
            </a:pPr>
            <a:r>
              <a:rPr lang="zh-CN" altLang="en-US" sz="2000" b="1" dirty="0">
                <a:latin typeface="微软雅黑" pitchFamily="34" charset="-122"/>
                <a:ea typeface="微软雅黑" pitchFamily="34" charset="-122"/>
              </a:rPr>
              <a:t>多模态融合方法</a:t>
            </a:r>
            <a:endParaRPr lang="en-US" altLang="zh-CN" sz="2000" b="1" dirty="0">
              <a:latin typeface="微软雅黑" pitchFamily="34" charset="-122"/>
              <a:ea typeface="微软雅黑" pitchFamily="34" charset="-122"/>
            </a:endParaRPr>
          </a:p>
        </p:txBody>
      </p:sp>
      <p:sp>
        <p:nvSpPr>
          <p:cNvPr id="43" name="TextBox 42"/>
          <p:cNvSpPr txBox="1"/>
          <p:nvPr/>
        </p:nvSpPr>
        <p:spPr>
          <a:xfrm>
            <a:off x="5809090" y="3772813"/>
            <a:ext cx="2200588" cy="205313"/>
          </a:xfrm>
          <a:prstGeom prst="rect">
            <a:avLst/>
          </a:prstGeom>
          <a:noFill/>
        </p:spPr>
        <p:txBody>
          <a:bodyPr wrap="square" lIns="0" tIns="0" rIns="0" bIns="0" rtlCol="0">
            <a:spAutoFit/>
          </a:bodyPr>
          <a:lstStyle/>
          <a:p>
            <a:pPr algn="just">
              <a:lnSpc>
                <a:spcPts val="1500"/>
              </a:lnSpc>
            </a:pPr>
            <a:r>
              <a:rPr lang="zh-CN" altLang="en-US" sz="2000" b="1" dirty="0">
                <a:latin typeface="微软雅黑" pitchFamily="34" charset="-122"/>
                <a:ea typeface="微软雅黑" pitchFamily="34" charset="-122"/>
              </a:rPr>
              <a:t>多模态对齐方法</a:t>
            </a:r>
            <a:endParaRPr lang="en-US" altLang="zh-CN" sz="2000" b="1" dirty="0">
              <a:latin typeface="微软雅黑" pitchFamily="34" charset="-122"/>
              <a:ea typeface="微软雅黑" pitchFamily="34" charset="-122"/>
            </a:endParaRPr>
          </a:p>
        </p:txBody>
      </p:sp>
      <p:sp>
        <p:nvSpPr>
          <p:cNvPr id="46" name="TextBox 45"/>
          <p:cNvSpPr txBox="1"/>
          <p:nvPr/>
        </p:nvSpPr>
        <p:spPr>
          <a:xfrm>
            <a:off x="877222" y="2392991"/>
            <a:ext cx="1179395" cy="830997"/>
          </a:xfrm>
          <a:prstGeom prst="rect">
            <a:avLst/>
          </a:prstGeom>
          <a:noFill/>
        </p:spPr>
        <p:txBody>
          <a:bodyPr wrap="square" rtlCol="0">
            <a:spAutoFit/>
          </a:bodyPr>
          <a:lstStyle/>
          <a:p>
            <a:pPr algn="ctr"/>
            <a:r>
              <a:rPr lang="zh-CN" altLang="en-US" sz="2400" b="1" dirty="0">
                <a:solidFill>
                  <a:schemeClr val="bg1"/>
                </a:solidFill>
                <a:latin typeface="微软雅黑" pitchFamily="34" charset="-122"/>
                <a:ea typeface="微软雅黑" pitchFamily="34" charset="-122"/>
              </a:rPr>
              <a:t>多模态融合</a:t>
            </a:r>
          </a:p>
        </p:txBody>
      </p:sp>
      <p:sp>
        <p:nvSpPr>
          <p:cNvPr id="21" name="KSO_Shape"/>
          <p:cNvSpPr>
            <a:spLocks/>
          </p:cNvSpPr>
          <p:nvPr/>
        </p:nvSpPr>
        <p:spPr bwMode="auto">
          <a:xfrm>
            <a:off x="251520" y="138559"/>
            <a:ext cx="310764" cy="26466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lumMod val="40000"/>
              <a:lumOff val="60000"/>
            </a:schemeClr>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2" name="TextBox 21"/>
          <p:cNvSpPr txBox="1"/>
          <p:nvPr/>
        </p:nvSpPr>
        <p:spPr>
          <a:xfrm>
            <a:off x="3198003" y="1871908"/>
            <a:ext cx="1872208" cy="1900905"/>
          </a:xfrm>
          <a:prstGeom prst="rect">
            <a:avLst/>
          </a:prstGeom>
          <a:noFill/>
        </p:spPr>
        <p:txBody>
          <a:bodyPr wrap="square" lIns="0" tIns="0" rIns="0" bIns="0" rtlCol="0">
            <a:spAutoFit/>
          </a:bodyPr>
          <a:lstStyle/>
          <a:p>
            <a:pPr algn="just">
              <a:lnSpc>
                <a:spcPct val="150000"/>
              </a:lnSpc>
            </a:pPr>
            <a:r>
              <a:rPr lang="zh-CN" altLang="en-US" sz="1400" dirty="0">
                <a:solidFill>
                  <a:schemeClr val="bg1"/>
                </a:solidFill>
                <a:latin typeface="微软雅黑" pitchFamily="34" charset="-122"/>
                <a:ea typeface="微软雅黑" pitchFamily="34" charset="-122"/>
              </a:rPr>
              <a:t>多模态融合的主要目标是缩小模态间的异质性差异，同时保持各模态特定语义的完整性，并在深度学习模型中取得较优的性能。</a:t>
            </a:r>
            <a:endParaRPr lang="en-US" altLang="zh-CN" sz="14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22340033"/>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anim calcmode="lin" valueType="num">
                                      <p:cBhvr>
                                        <p:cTn id="10" dur="500" fill="hold"/>
                                        <p:tgtEl>
                                          <p:spTgt spid="46"/>
                                        </p:tgtEl>
                                        <p:attrNameLst>
                                          <p:attrName>ppt_x</p:attrName>
                                        </p:attrNameLst>
                                      </p:cBhvr>
                                      <p:tavLst>
                                        <p:tav tm="0">
                                          <p:val>
                                            <p:fltVal val="0.5"/>
                                          </p:val>
                                        </p:tav>
                                        <p:tav tm="100000">
                                          <p:val>
                                            <p:strVal val="#ppt_x"/>
                                          </p:val>
                                        </p:tav>
                                      </p:tavLst>
                                    </p:anim>
                                    <p:anim calcmode="lin" valueType="num">
                                      <p:cBhvr>
                                        <p:cTn id="11" dur="500" fill="hold"/>
                                        <p:tgtEl>
                                          <p:spTgt spid="46"/>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fltVal val="0"/>
                                          </p:val>
                                        </p:tav>
                                        <p:tav tm="100000">
                                          <p:val>
                                            <p:strVal val="#ppt_w"/>
                                          </p:val>
                                        </p:tav>
                                      </p:tavLst>
                                    </p:anim>
                                    <p:anim calcmode="lin" valueType="num">
                                      <p:cBhvr>
                                        <p:cTn id="15" dur="500" fill="hold"/>
                                        <p:tgtEl>
                                          <p:spTgt spid="33"/>
                                        </p:tgtEl>
                                        <p:attrNameLst>
                                          <p:attrName>ppt_h</p:attrName>
                                        </p:attrNameLst>
                                      </p:cBhvr>
                                      <p:tavLst>
                                        <p:tav tm="0">
                                          <p:val>
                                            <p:fltVal val="0"/>
                                          </p:val>
                                        </p:tav>
                                        <p:tav tm="100000">
                                          <p:val>
                                            <p:strVal val="#ppt_h"/>
                                          </p:val>
                                        </p:tav>
                                      </p:tavLst>
                                    </p:anim>
                                    <p:animEffect transition="in" filter="fade">
                                      <p:cBhvr>
                                        <p:cTn id="16" dur="500"/>
                                        <p:tgtEl>
                                          <p:spTgt spid="33"/>
                                        </p:tgtEl>
                                      </p:cBhvr>
                                    </p:animEffect>
                                    <p:anim calcmode="lin" valueType="num">
                                      <p:cBhvr>
                                        <p:cTn id="17" dur="500" fill="hold"/>
                                        <p:tgtEl>
                                          <p:spTgt spid="33"/>
                                        </p:tgtEl>
                                        <p:attrNameLst>
                                          <p:attrName>ppt_x</p:attrName>
                                        </p:attrNameLst>
                                      </p:cBhvr>
                                      <p:tavLst>
                                        <p:tav tm="0">
                                          <p:val>
                                            <p:fltVal val="0.5"/>
                                          </p:val>
                                        </p:tav>
                                        <p:tav tm="100000">
                                          <p:val>
                                            <p:strVal val="#ppt_x"/>
                                          </p:val>
                                        </p:tav>
                                      </p:tavLst>
                                    </p:anim>
                                    <p:anim calcmode="lin" valueType="num">
                                      <p:cBhvr>
                                        <p:cTn id="18" dur="500" fill="hold"/>
                                        <p:tgtEl>
                                          <p:spTgt spid="33"/>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par>
                          <p:cTn id="23" fill="hold">
                            <p:stCondLst>
                              <p:cond delay="1000"/>
                            </p:stCondLst>
                            <p:childTnLst>
                              <p:par>
                                <p:cTn id="24" presetID="53" presetClass="entr" presetSubtype="528"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ppt_w</p:attrName>
                                        </p:attrNameLst>
                                      </p:cBhvr>
                                      <p:tavLst>
                                        <p:tav tm="0">
                                          <p:val>
                                            <p:fltVal val="0"/>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animEffect transition="in" filter="fade">
                                      <p:cBhvr>
                                        <p:cTn id="28" dur="500"/>
                                        <p:tgtEl>
                                          <p:spTgt spid="25"/>
                                        </p:tgtEl>
                                      </p:cBhvr>
                                    </p:animEffect>
                                    <p:anim calcmode="lin" valueType="num">
                                      <p:cBhvr>
                                        <p:cTn id="29" dur="500" fill="hold"/>
                                        <p:tgtEl>
                                          <p:spTgt spid="25"/>
                                        </p:tgtEl>
                                        <p:attrNameLst>
                                          <p:attrName>ppt_x</p:attrName>
                                        </p:attrNameLst>
                                      </p:cBhvr>
                                      <p:tavLst>
                                        <p:tav tm="0">
                                          <p:val>
                                            <p:fltVal val="0.5"/>
                                          </p:val>
                                        </p:tav>
                                        <p:tav tm="100000">
                                          <p:val>
                                            <p:strVal val="#ppt_x"/>
                                          </p:val>
                                        </p:tav>
                                      </p:tavLst>
                                    </p:anim>
                                    <p:anim calcmode="lin" valueType="num">
                                      <p:cBhvr>
                                        <p:cTn id="30" dur="500" fill="hold"/>
                                        <p:tgtEl>
                                          <p:spTgt spid="25"/>
                                        </p:tgtEl>
                                        <p:attrNameLst>
                                          <p:attrName>ppt_y</p:attrName>
                                        </p:attrNameLst>
                                      </p:cBhvr>
                                      <p:tavLst>
                                        <p:tav tm="0">
                                          <p:val>
                                            <p:fltVal val="0.5"/>
                                          </p:val>
                                        </p:tav>
                                        <p:tav tm="100000">
                                          <p:val>
                                            <p:strVal val="#ppt_y"/>
                                          </p:val>
                                        </p:tav>
                                      </p:tavLst>
                                    </p:anim>
                                  </p:childTnLst>
                                </p:cTn>
                              </p:par>
                              <p:par>
                                <p:cTn id="31" presetID="53" presetClass="entr" presetSubtype="528"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anim calcmode="lin" valueType="num">
                                      <p:cBhvr>
                                        <p:cTn id="36" dur="500" fill="hold"/>
                                        <p:tgtEl>
                                          <p:spTgt spid="24"/>
                                        </p:tgtEl>
                                        <p:attrNameLst>
                                          <p:attrName>ppt_x</p:attrName>
                                        </p:attrNameLst>
                                      </p:cBhvr>
                                      <p:tavLst>
                                        <p:tav tm="0">
                                          <p:val>
                                            <p:fltVal val="0.5"/>
                                          </p:val>
                                        </p:tav>
                                        <p:tav tm="100000">
                                          <p:val>
                                            <p:strVal val="#ppt_x"/>
                                          </p:val>
                                        </p:tav>
                                      </p:tavLst>
                                    </p:anim>
                                    <p:anim calcmode="lin" valueType="num">
                                      <p:cBhvr>
                                        <p:cTn id="37" dur="500" fill="hold"/>
                                        <p:tgtEl>
                                          <p:spTgt spid="24"/>
                                        </p:tgtEl>
                                        <p:attrNameLst>
                                          <p:attrName>ppt_y</p:attrName>
                                        </p:attrNameLst>
                                      </p:cBhvr>
                                      <p:tavLst>
                                        <p:tav tm="0">
                                          <p:val>
                                            <p:fltVal val="0.5"/>
                                          </p:val>
                                        </p:tav>
                                        <p:tav tm="100000">
                                          <p:val>
                                            <p:strVal val="#ppt_y"/>
                                          </p:val>
                                        </p:tav>
                                      </p:tavLst>
                                    </p:anim>
                                  </p:childTnLst>
                                </p:cTn>
                              </p:par>
                            </p:childTnLst>
                          </p:cTn>
                        </p:par>
                        <p:par>
                          <p:cTn id="38" fill="hold">
                            <p:stCondLst>
                              <p:cond delay="1500"/>
                            </p:stCondLst>
                            <p:childTnLst>
                              <p:par>
                                <p:cTn id="39" presetID="22" presetClass="entr" presetSubtype="8"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300"/>
                                        <p:tgtEl>
                                          <p:spTgt spid="22"/>
                                        </p:tgtEl>
                                      </p:cBhvr>
                                    </p:animEffect>
                                  </p:childTnLst>
                                </p:cTn>
                              </p:par>
                            </p:childTnLst>
                          </p:cTn>
                        </p:par>
                        <p:par>
                          <p:cTn id="42" fill="hold">
                            <p:stCondLst>
                              <p:cond delay="1800"/>
                            </p:stCondLst>
                            <p:childTnLst>
                              <p:par>
                                <p:cTn id="43" presetID="53" presetClass="entr" presetSubtype="528"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p:cTn id="45" dur="500" fill="hold"/>
                                        <p:tgtEl>
                                          <p:spTgt spid="26"/>
                                        </p:tgtEl>
                                        <p:attrNameLst>
                                          <p:attrName>ppt_w</p:attrName>
                                        </p:attrNameLst>
                                      </p:cBhvr>
                                      <p:tavLst>
                                        <p:tav tm="0">
                                          <p:val>
                                            <p:fltVal val="0"/>
                                          </p:val>
                                        </p:tav>
                                        <p:tav tm="100000">
                                          <p:val>
                                            <p:strVal val="#ppt_w"/>
                                          </p:val>
                                        </p:tav>
                                      </p:tavLst>
                                    </p:anim>
                                    <p:anim calcmode="lin" valueType="num">
                                      <p:cBhvr>
                                        <p:cTn id="46" dur="500" fill="hold"/>
                                        <p:tgtEl>
                                          <p:spTgt spid="26"/>
                                        </p:tgtEl>
                                        <p:attrNameLst>
                                          <p:attrName>ppt_h</p:attrName>
                                        </p:attrNameLst>
                                      </p:cBhvr>
                                      <p:tavLst>
                                        <p:tav tm="0">
                                          <p:val>
                                            <p:fltVal val="0"/>
                                          </p:val>
                                        </p:tav>
                                        <p:tav tm="100000">
                                          <p:val>
                                            <p:strVal val="#ppt_h"/>
                                          </p:val>
                                        </p:tav>
                                      </p:tavLst>
                                    </p:anim>
                                    <p:animEffect transition="in" filter="fade">
                                      <p:cBhvr>
                                        <p:cTn id="47" dur="500"/>
                                        <p:tgtEl>
                                          <p:spTgt spid="26"/>
                                        </p:tgtEl>
                                      </p:cBhvr>
                                    </p:animEffect>
                                    <p:anim calcmode="lin" valueType="num">
                                      <p:cBhvr>
                                        <p:cTn id="48" dur="500" fill="hold"/>
                                        <p:tgtEl>
                                          <p:spTgt spid="26"/>
                                        </p:tgtEl>
                                        <p:attrNameLst>
                                          <p:attrName>ppt_x</p:attrName>
                                        </p:attrNameLst>
                                      </p:cBhvr>
                                      <p:tavLst>
                                        <p:tav tm="0">
                                          <p:val>
                                            <p:fltVal val="0.5"/>
                                          </p:val>
                                        </p:tav>
                                        <p:tav tm="100000">
                                          <p:val>
                                            <p:strVal val="#ppt_x"/>
                                          </p:val>
                                        </p:tav>
                                      </p:tavLst>
                                    </p:anim>
                                    <p:anim calcmode="lin" valueType="num">
                                      <p:cBhvr>
                                        <p:cTn id="49" dur="500" fill="hold"/>
                                        <p:tgtEl>
                                          <p:spTgt spid="26"/>
                                        </p:tgtEl>
                                        <p:attrNameLst>
                                          <p:attrName>ppt_y</p:attrName>
                                        </p:attrNameLst>
                                      </p:cBhvr>
                                      <p:tavLst>
                                        <p:tav tm="0">
                                          <p:val>
                                            <p:fltVal val="0.5"/>
                                          </p:val>
                                        </p:tav>
                                        <p:tav tm="100000">
                                          <p:val>
                                            <p:strVal val="#ppt_y"/>
                                          </p:val>
                                        </p:tav>
                                      </p:tavLst>
                                    </p:anim>
                                  </p:childTnLst>
                                </p:cTn>
                              </p:par>
                              <p:par>
                                <p:cTn id="50" presetID="53" presetClass="entr" presetSubtype="528" fill="hold" nodeType="withEffect">
                                  <p:stCondLst>
                                    <p:cond delay="20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animEffect transition="in" filter="fade">
                                      <p:cBhvr>
                                        <p:cTn id="54" dur="500"/>
                                        <p:tgtEl>
                                          <p:spTgt spid="29"/>
                                        </p:tgtEl>
                                      </p:cBhvr>
                                    </p:animEffect>
                                    <p:anim calcmode="lin" valueType="num">
                                      <p:cBhvr>
                                        <p:cTn id="55" dur="500" fill="hold"/>
                                        <p:tgtEl>
                                          <p:spTgt spid="29"/>
                                        </p:tgtEl>
                                        <p:attrNameLst>
                                          <p:attrName>ppt_x</p:attrName>
                                        </p:attrNameLst>
                                      </p:cBhvr>
                                      <p:tavLst>
                                        <p:tav tm="0">
                                          <p:val>
                                            <p:fltVal val="0.5"/>
                                          </p:val>
                                        </p:tav>
                                        <p:tav tm="100000">
                                          <p:val>
                                            <p:strVal val="#ppt_x"/>
                                          </p:val>
                                        </p:tav>
                                      </p:tavLst>
                                    </p:anim>
                                    <p:anim calcmode="lin" valueType="num">
                                      <p:cBhvr>
                                        <p:cTn id="56" dur="500" fill="hold"/>
                                        <p:tgtEl>
                                          <p:spTgt spid="29"/>
                                        </p:tgtEl>
                                        <p:attrNameLst>
                                          <p:attrName>ppt_y</p:attrName>
                                        </p:attrNameLst>
                                      </p:cBhvr>
                                      <p:tavLst>
                                        <p:tav tm="0">
                                          <p:val>
                                            <p:fltVal val="0.5"/>
                                          </p:val>
                                        </p:tav>
                                        <p:tav tm="100000">
                                          <p:val>
                                            <p:strVal val="#ppt_y"/>
                                          </p:val>
                                        </p:tav>
                                      </p:tavLst>
                                    </p:anim>
                                  </p:childTnLst>
                                </p:cTn>
                              </p:par>
                              <p:par>
                                <p:cTn id="57" presetID="53" presetClass="entr" presetSubtype="528" fill="hold" nodeType="withEffect">
                                  <p:stCondLst>
                                    <p:cond delay="400"/>
                                  </p:stCondLst>
                                  <p:childTnLst>
                                    <p:set>
                                      <p:cBhvr>
                                        <p:cTn id="58" dur="1" fill="hold">
                                          <p:stCondLst>
                                            <p:cond delay="0"/>
                                          </p:stCondLst>
                                        </p:cTn>
                                        <p:tgtEl>
                                          <p:spTgt spid="32"/>
                                        </p:tgtEl>
                                        <p:attrNameLst>
                                          <p:attrName>style.visibility</p:attrName>
                                        </p:attrNameLst>
                                      </p:cBhvr>
                                      <p:to>
                                        <p:strVal val="visible"/>
                                      </p:to>
                                    </p:set>
                                    <p:anim calcmode="lin" valueType="num">
                                      <p:cBhvr>
                                        <p:cTn id="59" dur="500" fill="hold"/>
                                        <p:tgtEl>
                                          <p:spTgt spid="32"/>
                                        </p:tgtEl>
                                        <p:attrNameLst>
                                          <p:attrName>ppt_w</p:attrName>
                                        </p:attrNameLst>
                                      </p:cBhvr>
                                      <p:tavLst>
                                        <p:tav tm="0">
                                          <p:val>
                                            <p:fltVal val="0"/>
                                          </p:val>
                                        </p:tav>
                                        <p:tav tm="100000">
                                          <p:val>
                                            <p:strVal val="#ppt_w"/>
                                          </p:val>
                                        </p:tav>
                                      </p:tavLst>
                                    </p:anim>
                                    <p:anim calcmode="lin" valueType="num">
                                      <p:cBhvr>
                                        <p:cTn id="60" dur="500" fill="hold"/>
                                        <p:tgtEl>
                                          <p:spTgt spid="32"/>
                                        </p:tgtEl>
                                        <p:attrNameLst>
                                          <p:attrName>ppt_h</p:attrName>
                                        </p:attrNameLst>
                                      </p:cBhvr>
                                      <p:tavLst>
                                        <p:tav tm="0">
                                          <p:val>
                                            <p:fltVal val="0"/>
                                          </p:val>
                                        </p:tav>
                                        <p:tav tm="100000">
                                          <p:val>
                                            <p:strVal val="#ppt_h"/>
                                          </p:val>
                                        </p:tav>
                                      </p:tavLst>
                                    </p:anim>
                                    <p:animEffect transition="in" filter="fade">
                                      <p:cBhvr>
                                        <p:cTn id="61" dur="500"/>
                                        <p:tgtEl>
                                          <p:spTgt spid="32"/>
                                        </p:tgtEl>
                                      </p:cBhvr>
                                    </p:animEffect>
                                    <p:anim calcmode="lin" valueType="num">
                                      <p:cBhvr>
                                        <p:cTn id="62" dur="500" fill="hold"/>
                                        <p:tgtEl>
                                          <p:spTgt spid="32"/>
                                        </p:tgtEl>
                                        <p:attrNameLst>
                                          <p:attrName>ppt_x</p:attrName>
                                        </p:attrNameLst>
                                      </p:cBhvr>
                                      <p:tavLst>
                                        <p:tav tm="0">
                                          <p:val>
                                            <p:fltVal val="0.5"/>
                                          </p:val>
                                        </p:tav>
                                        <p:tav tm="100000">
                                          <p:val>
                                            <p:strVal val="#ppt_x"/>
                                          </p:val>
                                        </p:tav>
                                      </p:tavLst>
                                    </p:anim>
                                    <p:anim calcmode="lin" valueType="num">
                                      <p:cBhvr>
                                        <p:cTn id="63" dur="500" fill="hold"/>
                                        <p:tgtEl>
                                          <p:spTgt spid="32"/>
                                        </p:tgtEl>
                                        <p:attrNameLst>
                                          <p:attrName>ppt_y</p:attrName>
                                        </p:attrNameLst>
                                      </p:cBhvr>
                                      <p:tavLst>
                                        <p:tav tm="0">
                                          <p:val>
                                            <p:fltVal val="0.5"/>
                                          </p:val>
                                        </p:tav>
                                        <p:tav tm="100000">
                                          <p:val>
                                            <p:strVal val="#ppt_y"/>
                                          </p:val>
                                        </p:tav>
                                      </p:tavLst>
                                    </p:anim>
                                  </p:childTnLst>
                                </p:cTn>
                              </p:par>
                            </p:childTnLst>
                          </p:cTn>
                        </p:par>
                        <p:par>
                          <p:cTn id="64" fill="hold">
                            <p:stCondLst>
                              <p:cond delay="2700"/>
                            </p:stCondLst>
                            <p:childTnLst>
                              <p:par>
                                <p:cTn id="65" presetID="22" presetClass="entr" presetSubtype="8"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left)">
                                      <p:cBhvr>
                                        <p:cTn id="67" dur="300"/>
                                        <p:tgtEl>
                                          <p:spTgt spid="39"/>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wipe(left)">
                                      <p:cBhvr>
                                        <p:cTn id="70" dur="300"/>
                                        <p:tgtEl>
                                          <p:spTgt spid="40"/>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left)">
                                      <p:cBhvr>
                                        <p:cTn id="73" dur="3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4" grpId="0" animBg="1"/>
      <p:bldP spid="25" grpId="0" animBg="1"/>
      <p:bldP spid="39" grpId="0"/>
      <p:bldP spid="40" grpId="0"/>
      <p:bldP spid="43" grpId="0"/>
      <p:bldP spid="46" grpId="0"/>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222222"/>
</p:tagLst>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6359</TotalTime>
  <Words>2331</Words>
  <Application>Microsoft Office PowerPoint</Application>
  <PresentationFormat>全屏显示(16:9)</PresentationFormat>
  <Paragraphs>221</Paragraphs>
  <Slides>20</Slides>
  <Notes>20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Swis721 Th BT</vt:lpstr>
      <vt:lpstr>方正兰亭特黑_GBK</vt:lpstr>
      <vt:lpstr>方正兰亭纤黑简体</vt:lpstr>
      <vt:lpstr>微软雅黑</vt:lpstr>
      <vt:lpstr>Arial</vt:lpstr>
      <vt:lpstr>Calibri</vt:lpstr>
      <vt:lpstr>LilyUPC</vt:lpstr>
      <vt:lpstr>第一PPT：WWW.1PPT.COM​</vt:lpstr>
      <vt:lpstr>PowerPoint 演示文稿</vt:lpstr>
      <vt:lpstr>PowerPoint 演示文稿</vt:lpstr>
      <vt:lpstr>PowerPoint 演示文稿</vt:lpstr>
      <vt:lpstr>多模态简介</vt:lpstr>
      <vt:lpstr>多模态介绍</vt:lpstr>
      <vt:lpstr>多模态简介</vt:lpstr>
      <vt:lpstr>多模态三大天王</vt:lpstr>
      <vt:lpstr>PowerPoint 演示文稿</vt:lpstr>
      <vt:lpstr>多模态融合</vt:lpstr>
      <vt:lpstr>多模态融合</vt:lpstr>
      <vt:lpstr>多模态融合</vt:lpstr>
      <vt:lpstr>多模态简介</vt:lpstr>
      <vt:lpstr>PowerPoint 演示文稿</vt:lpstr>
      <vt:lpstr>精神疾病识别</vt:lpstr>
      <vt:lpstr>精神疾病识别</vt:lpstr>
      <vt:lpstr>精神疾病识别</vt:lpstr>
      <vt:lpstr>精神疾病识别</vt:lpstr>
      <vt:lpstr>PowerPoint 演示文稿</vt:lpstr>
      <vt:lpstr>发展</vt:lpstr>
      <vt:lpstr>PowerPoint 演示文稿</vt:lpstr>
    </vt:vector>
  </TitlesOfParts>
  <Company>第一PPT模板网-WWW.1PPT.COM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第一PPT模板网-WWW.1PPT.COM</dc:creator>
  <dc:description>第一PPT模板网-WWW.1PPT.COM</dc:description>
  <cp:lastModifiedBy>吟河 风</cp:lastModifiedBy>
  <cp:revision>359</cp:revision>
  <dcterms:created xsi:type="dcterms:W3CDTF">2015-04-24T01:01:13Z</dcterms:created>
  <dcterms:modified xsi:type="dcterms:W3CDTF">2024-03-12T08:21:09Z</dcterms:modified>
</cp:coreProperties>
</file>